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2" r:id="rId3"/>
    <p:sldId id="275" r:id="rId4"/>
    <p:sldId id="276" r:id="rId5"/>
    <p:sldId id="277" r:id="rId6"/>
    <p:sldId id="278" r:id="rId7"/>
    <p:sldId id="280" r:id="rId8"/>
    <p:sldId id="281" r:id="rId9"/>
    <p:sldId id="282" r:id="rId10"/>
    <p:sldId id="283" r:id="rId11"/>
    <p:sldId id="284" r:id="rId12"/>
    <p:sldId id="285" r:id="rId13"/>
    <p:sldId id="279" r:id="rId14"/>
    <p:sldId id="286" r:id="rId15"/>
    <p:sldId id="287" r:id="rId16"/>
    <p:sldId id="28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16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jpeg"/><Relationship Id="rId5" Type="http://schemas.openxmlformats.org/officeDocument/2006/relationships/image" Target="../media/image23.jpeg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jpeg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solar-coast.ru/lyuks" TargetMode="External"/><Relationship Id="rId2" Type="http://schemas.openxmlformats.org/officeDocument/2006/relationships/hyperlink" Target="http://solar-coast.ru/srub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solar-coast.ru/standart" TargetMode="External"/><Relationship Id="rId5" Type="http://schemas.openxmlformats.org/officeDocument/2006/relationships/hyperlink" Target="http://solar-coast.ru/comfort" TargetMode="External"/><Relationship Id="rId4" Type="http://schemas.openxmlformats.org/officeDocument/2006/relationships/hyperlink" Target="http://solar-coast.ru/polulyuks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6000">
              <a:schemeClr val="accent1">
                <a:lumMod val="60000"/>
                <a:lumOff val="40000"/>
                <a:alpha val="39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16632"/>
            <a:ext cx="8784976" cy="655272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836712"/>
            <a:ext cx="8784976" cy="2664296"/>
          </a:xfrm>
        </p:spPr>
        <p:txBody>
          <a:bodyPr>
            <a:norm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28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ПАНСИОНАТ</a:t>
            </a:r>
            <a: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5400" b="1" i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«СОЛНЕЧНЫЙ БЕРЕГ»</a:t>
            </a:r>
            <a:endParaRPr lang="ru-RU" sz="5400" b="1" i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9512" y="116632"/>
            <a:ext cx="8640960" cy="864096"/>
          </a:xfrm>
        </p:spPr>
        <p:txBody>
          <a:bodyPr>
            <a:noAutofit/>
          </a:bodyPr>
          <a:lstStyle/>
          <a:p>
            <a:r>
              <a:rPr lang="ru-RU" sz="18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Россия, Республика Крым, г. Саки, ул. Морская 12-а</a:t>
            </a:r>
          </a:p>
          <a:p>
            <a:r>
              <a:rPr lang="ru-RU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+7 (978) 079-36-76</a:t>
            </a:r>
          </a:p>
          <a:p>
            <a:r>
              <a:rPr lang="en-US" sz="12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searest2@yandex.ru</a:t>
            </a:r>
            <a:endParaRPr lang="ru-RU" sz="1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995936" y="6237312"/>
            <a:ext cx="10859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i="1" cap="all" dirty="0" smtClean="0">
                <a:latin typeface="Times New Roman" pitchFamily="18" charset="0"/>
                <a:cs typeface="Times New Roman" pitchFamily="18" charset="0"/>
              </a:rPr>
              <a:t>2017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 год</a:t>
            </a:r>
            <a:r>
              <a:rPr lang="ru-RU" b="1" i="1" cap="all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414" name="Picture 6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20888"/>
            <a:ext cx="9144000" cy="443711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418" name="Picture 10" descr="Картинки по запросу люди на мор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-99392"/>
            <a:ext cx="3635896" cy="2615709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422" name="Picture 14" descr="Картинки по запросу солнце 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3491880" cy="266429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7426" name="Picture 18" descr="Похожее изображени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404664"/>
            <a:ext cx="4248472" cy="165618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1520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Пансионат «Солнечный берег» 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это современная, комфортная база отдыха с развитой инфраструктурой. Расположен пансионат на берегу </a:t>
            </a:r>
            <a:r>
              <a:rPr lang="ru-RU" sz="1800" b="1" i="1" dirty="0" smtClean="0">
                <a:latin typeface="Times New Roman" pitchFamily="18" charset="0"/>
                <a:cs typeface="Times New Roman" pitchFamily="18" charset="0"/>
              </a:rPr>
              <a:t>Черного моря </a:t>
            </a:r>
            <a:r>
              <a:rPr lang="ru-RU" sz="1800" i="1" dirty="0" smtClean="0">
                <a:latin typeface="Times New Roman" pitchFamily="18" charset="0"/>
                <a:cs typeface="Times New Roman" pitchFamily="18" charset="0"/>
              </a:rPr>
              <a:t>в северо-западной части полуострова Крым, вблизи города Саки.</a:t>
            </a:r>
            <a:endParaRPr lang="ru-RU" sz="1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Картинки по запросу Кры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852936"/>
            <a:ext cx="6192688" cy="38100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8" name="Стрелка вниз 7"/>
          <p:cNvSpPr/>
          <p:nvPr/>
        </p:nvSpPr>
        <p:spPr>
          <a:xfrm rot="14184720">
            <a:off x="3163941" y="4129557"/>
            <a:ext cx="284836" cy="1532985"/>
          </a:xfrm>
          <a:prstGeom prst="downArrow">
            <a:avLst/>
          </a:prstGeom>
          <a:gradFill>
            <a:gsLst>
              <a:gs pos="1000">
                <a:srgbClr val="FF0000">
                  <a:alpha val="98000"/>
                </a:srgb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8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275654"/>
            <a:ext cx="2448272" cy="2275638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030" name="Picture 6" descr="Отдых в Крыму частные пансионаты на берегу моря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80112" y="1412776"/>
            <a:ext cx="3096344" cy="146379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32" name="Picture 8" descr="http://solar-coast.ru/usersites/solarcoast/image/44d2-dji00506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512" y="908720"/>
            <a:ext cx="4392488" cy="252028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2" name="Стрелка вниз 11"/>
          <p:cNvSpPr/>
          <p:nvPr/>
        </p:nvSpPr>
        <p:spPr>
          <a:xfrm rot="18697826">
            <a:off x="3224897" y="2918116"/>
            <a:ext cx="284836" cy="1532985"/>
          </a:xfrm>
          <a:prstGeom prst="downArrow">
            <a:avLst/>
          </a:prstGeom>
          <a:gradFill>
            <a:gsLst>
              <a:gs pos="1000">
                <a:srgbClr val="FF0000">
                  <a:alpha val="98000"/>
                </a:srgb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низ 12"/>
          <p:cNvSpPr/>
          <p:nvPr/>
        </p:nvSpPr>
        <p:spPr>
          <a:xfrm rot="2597292">
            <a:off x="4797800" y="2724184"/>
            <a:ext cx="284836" cy="1664201"/>
          </a:xfrm>
          <a:prstGeom prst="downArrow">
            <a:avLst/>
          </a:prstGeom>
          <a:gradFill>
            <a:gsLst>
              <a:gs pos="1000">
                <a:srgbClr val="FF0000">
                  <a:alpha val="98000"/>
                </a:srgbClr>
              </a:gs>
              <a:gs pos="35000">
                <a:schemeClr val="accent2">
                  <a:tint val="37000"/>
                  <a:satMod val="300000"/>
                </a:schemeClr>
              </a:gs>
              <a:gs pos="100000">
                <a:schemeClr val="accent2">
                  <a:tint val="15000"/>
                  <a:satMod val="350000"/>
                </a:schemeClr>
              </a:gs>
            </a:gsLst>
          </a:gra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44008" y="260648"/>
            <a:ext cx="4320480" cy="6408712"/>
          </a:xfrm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Приморско-степной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 климат 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курорта Саки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является уникальной особенностью данной местности. </a:t>
            </a:r>
            <a:r>
              <a:rPr lang="ru-RU" b="1" i="1" u="sng" dirty="0" smtClean="0">
                <a:latin typeface="Times New Roman" pitchFamily="18" charset="0"/>
                <a:cs typeface="Times New Roman" pitchFamily="18" charset="0"/>
              </a:rPr>
              <a:t>Благоприятное влияние на здоровье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отдыхающих оказывает: близость моря, песчано-галечные пляжи с кварцевым песком, соленое озеро с лечебной грязью, не уступающей по свойствам мертвому морю, термальные минеральные источники.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4824" name="Picture 8" descr="Похожее изображени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184576" cy="32403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4828" name="Picture 12" descr="Картинки по запросу саки гряз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52536" y="3717032"/>
            <a:ext cx="5797152" cy="328498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4830" name="AutoShape 14" descr="Картинки по запросу песчаный пляж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4832" name="Picture 16" descr="Картинки по запросу песчаный пляж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9" y="2060848"/>
            <a:ext cx="5663165" cy="302433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60648"/>
            <a:ext cx="8640960" cy="6336704"/>
          </a:xfrm>
        </p:spPr>
        <p:txBody>
          <a:bodyPr>
            <a:noAutofit/>
          </a:bodyPr>
          <a:lstStyle/>
          <a:p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Благодаря удачному расположению пансионат 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«Солнечный берег» </a:t>
            </a:r>
            <a:r>
              <a:rPr lang="ru-RU" sz="2000" i="1" u="sng" dirty="0" smtClean="0">
                <a:latin typeface="Times New Roman" pitchFamily="18" charset="0"/>
                <a:cs typeface="Times New Roman" pitchFamily="18" charset="0"/>
              </a:rPr>
              <a:t>является идеальным местом для семейного отдыха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i="1" u="sng" dirty="0" smtClean="0">
                <a:latin typeface="Times New Roman" pitchFamily="18" charset="0"/>
                <a:cs typeface="Times New Roman" pitchFamily="18" charset="0"/>
              </a:rPr>
              <a:t>проведения мероприятий, оздоровления и занятия спортом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Стоит также сказать, что </a:t>
            </a:r>
            <a:r>
              <a:rPr lang="ru-RU" sz="2000" i="1" u="sng" dirty="0" smtClean="0">
                <a:latin typeface="Times New Roman" pitchFamily="18" charset="0"/>
                <a:cs typeface="Times New Roman" pitchFamily="18" charset="0"/>
              </a:rPr>
              <a:t>приятные цены на отдых в Саках 2017 в этом пансионате порадуют абсолютно всех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794" name="Picture 2" descr="http://solar-coast.ru/usersites/solarcoast/image/dji004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772816"/>
            <a:ext cx="8352928" cy="37444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88641"/>
            <a:ext cx="8157592" cy="3960440"/>
          </a:xfrm>
        </p:spPr>
        <p:txBody>
          <a:bodyPr>
            <a:normAutofit fontScale="40000" lnSpcReduction="20000"/>
          </a:bodyPr>
          <a:lstStyle/>
          <a:p>
            <a:pPr>
              <a:buFont typeface="Wingdings" pitchFamily="2" charset="2"/>
              <a:buChar char="ü"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Пансионат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«Солнечный берег»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 расположен на самом берегу моря на  огромной территории площадью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4 гектар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 Здесь расположена охраняемая стоянка для авто постояльцев, столовая с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ВИП-залом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дискобар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, сауна, спортплощадки и теннисные корты.</a:t>
            </a:r>
          </a:p>
          <a:p>
            <a:pPr>
              <a:buFont typeface="Wingdings" pitchFamily="2" charset="2"/>
              <a:buChar char="ü"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На ухоженной территории пансионата находится 9 одноэтажных корпусов, 1 двухэтажный корпус, а также 6 двухэтажных деревянных домиков. Всего в пансионате «Солнечный берег» насчитывается 100 мест для размещения постояльцев. Номера с разным уровнем комфортности, от двухместного «стандарта» до двухкомнатного «люкса», смогут порадовать людей с разными финансовыми возможностями и пожеланиями.</a:t>
            </a:r>
          </a:p>
          <a:p>
            <a:pPr>
              <a:buFont typeface="Wingdings" pitchFamily="2" charset="2"/>
              <a:buChar char="ü"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От корпусов до пляжа нужно пройти всего лишь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от 20 до 100 метров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. Собственный пляж пансионата длиной </a:t>
            </a: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200 метров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оборудован шезлонгами.</a:t>
            </a:r>
          </a:p>
          <a:p>
            <a:pPr>
              <a:buNone/>
            </a:pP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32770" name="Picture 2" descr="http://solar-coast.ru/usersites/solarcoast/image/551f-solar-coast-s-36_800x5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772816"/>
            <a:ext cx="3528392" cy="14401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2772" name="Picture 4" descr="http://solar-coast.ru/usersites/solarcoast/image/c4f2-solar-coast-s-44_800x5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76672"/>
            <a:ext cx="3168352" cy="146032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2774" name="Picture 6" descr="http://solar-coast.ru/usersites/solarcoast/image/906f-solar-coast-s-35_800x5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556792"/>
            <a:ext cx="3275856" cy="165618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2776" name="Picture 8" descr="http://solar-coast.ru/usersites/solarcoast/image/3aaa-solar-coast-s-26_800x53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63680" y="692696"/>
            <a:ext cx="2880320" cy="144016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2778" name="Picture 10" descr="http://solar-coast.ru/usersites/solarcoast/image/44d2-dji0050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3140968"/>
            <a:ext cx="8640960" cy="34400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706090"/>
          </a:xfrm>
        </p:spPr>
        <p:txBody>
          <a:bodyPr>
            <a:normAutofit/>
          </a:bodyPr>
          <a:lstStyle/>
          <a:p>
            <a:r>
              <a:rPr lang="ru-RU" sz="2800" b="1" i="1" u="sng" dirty="0" smtClean="0">
                <a:latin typeface="Times New Roman" pitchFamily="18" charset="0"/>
                <a:cs typeface="Times New Roman" pitchFamily="18" charset="0"/>
              </a:rPr>
              <a:t>К Вашим услугам:</a:t>
            </a:r>
            <a:endParaRPr lang="ru-RU" sz="2800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852936"/>
            <a:ext cx="8640960" cy="3744416"/>
          </a:xfrm>
        </p:spPr>
        <p:txBody>
          <a:bodyPr>
            <a:normAutofit fontScale="55000" lnSpcReduction="20000"/>
          </a:bodyPr>
          <a:lstStyle/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53 номера разных категорий - от комфортных стандартных номеров до апартаментов класса люкс,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песчано-галечный пляж, оборудованный шезлонгами,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грунтовые теннисные корты - из них 4 открытых и 2 крытых,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волейбольная площадка,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настольный теннис,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площадка для пляжного тенниса,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детская площадка,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кафе-бар,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беспроводной </a:t>
            </a:r>
            <a:r>
              <a:rPr lang="ru-RU" i="1" dirty="0" err="1" smtClean="0">
                <a:latin typeface="Times New Roman" pitchFamily="18" charset="0"/>
                <a:cs typeface="Times New Roman" pitchFamily="18" charset="0"/>
              </a:rPr>
              <a:t>Wi-Fi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бильярд,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благоустроенная, охраняемая территория с автостоянкой,</a:t>
            </a:r>
          </a:p>
          <a:p>
            <a:pPr>
              <a:buFont typeface="Wingdings" pitchFamily="2" charset="2"/>
              <a:buChar char="ü"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внимательный персонал и великолепная кухня.</a:t>
            </a:r>
          </a:p>
          <a:p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746" name="Picture 2" descr="http://solar-coast.ru/usersites/solarcoast/image/39cc-solar-coast-s-1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3888" y="3356992"/>
            <a:ext cx="5580112" cy="302433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1750" name="Picture 6" descr="http://solar-coast.ru/usersites/solarcoast/image/c154-1395943252_1273787089_imgp070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332656"/>
            <a:ext cx="4716016" cy="307834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1754" name="Picture 10" descr="http://solar-coast.ru/usersites/solarcoast/image/3eb4-solar-coast-s-90_800x5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52535" y="116632"/>
            <a:ext cx="5256584" cy="3136840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Номерной фонд пансионата «Солнечный берег»: </a:t>
            </a:r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«Солнечный берег» </a:t>
            </a: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- пансионат, который предлагает всем отдохнуть с комфортом в г. Саки. Он предлагает разместиться в уютных номерах от категории «стандарт» до «люкс» класса. Также на территории пансионата «Солнечный берег», Саки, находятся деревянные срубы, рассчитанные на размещение больших компаний.</a:t>
            </a:r>
          </a:p>
          <a:p>
            <a:pPr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ru-RU" i="1" dirty="0" smtClean="0">
                <a:latin typeface="Times New Roman" pitchFamily="18" charset="0"/>
                <a:cs typeface="Times New Roman" pitchFamily="18" charset="0"/>
              </a:rPr>
              <a:t>В номерах пансионата есть современная мебель, бытовая техника, а также санузел с душевой кабиной. Номера категории «люкс» оборудованы кухней для самостоятельной готовки, а также двумя санузлами.</a:t>
            </a:r>
          </a:p>
          <a:p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9938" name="Picture 2" descr="http://solar-coast.ru/usersites/solarcoast/image/f582-solar-coast_s_9_601x90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1960" y="2276872"/>
            <a:ext cx="4788024" cy="367240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9942" name="Picture 6" descr="http://solar-coast.ru/usersites/solarcoast/image/b5b4-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2204864"/>
            <a:ext cx="5112568" cy="388843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9944" name="Picture 8" descr="http://solar-coast.ru/usersites/solarcoast/image/764b-solar-coast_s_6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160" y="188640"/>
            <a:ext cx="2952328" cy="187220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9946" name="Picture 10" descr="http://solar-coast.ru/usersites/solarcoast/image/5940-solar-coast_i_51_601x8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52535" y="0"/>
            <a:ext cx="2736304" cy="220486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60032" y="476672"/>
            <a:ext cx="3826768" cy="1503040"/>
          </a:xfrm>
        </p:spPr>
        <p:txBody>
          <a:bodyPr>
            <a:normAutofit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Номер "стандарт"</a:t>
            </a:r>
            <a:endParaRPr lang="ru-RU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914" name="Picture 2" descr="http://solar-coast.ru/usersites/solarcoast/image/14c7-3-1-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9886" y="1844824"/>
            <a:ext cx="4584114" cy="331236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8916" name="Picture 4" descr="http://solar-coast.ru/usersites/solarcoast/image/990d-1-1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60648"/>
            <a:ext cx="5400600" cy="381642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8918" name="Picture 6" descr="http://solar-coast.ru/usersites/solarcoast/image/737e-4-1-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861048"/>
            <a:ext cx="5256584" cy="2736304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8920" name="Picture 8" descr="http://solar-coast.ru/usersites/solarcoast/image/1a6d-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212976"/>
            <a:ext cx="4499992" cy="385037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08104" y="692696"/>
            <a:ext cx="3250704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Номер "стандарт комфорт"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890" name="Picture 2" descr="http://solar-coast.ru/usersites/solarcoast/image/3d17-fa91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708920"/>
            <a:ext cx="5400600" cy="414908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7894" name="Picture 6" descr="http://solar-coast.ru/usersites/solarcoast/image/9ec7-efb0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-99392"/>
            <a:ext cx="6192688" cy="387871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37896" name="Picture 8" descr="http://solar-coast.ru/usersites/solarcoast/image/b330-d656-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7985" y="2492896"/>
            <a:ext cx="4716016" cy="417646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80112" y="274638"/>
            <a:ext cx="3106688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Номер "люкс"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3010" name="Picture 2" descr="http://solar-coast.ru/usersites/solarcoast/image/4f34-solar-coast_i_14_601x80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1412776"/>
            <a:ext cx="4033886" cy="511256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3012" name="Picture 4" descr="http://solar-coast.ru/usersites/solarcoast/image/0283-bef1-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71400"/>
            <a:ext cx="5954769" cy="405983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3014" name="Picture 6" descr="http://solar-coast.ru/usersites/solarcoast/image/8369-solar-coast_s_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212976"/>
            <a:ext cx="5796136" cy="364502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476672"/>
            <a:ext cx="4330824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Номер "Деревянный сруб"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1986" name="Picture 2" descr="http://solar-coast.ru/usersites/solarcoast/image/0f6a-solar-coast_s_41_800x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08520" y="116632"/>
            <a:ext cx="4776465" cy="36004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988" name="Picture 4" descr="http://solar-coast.ru/usersites/solarcoast/image/b3a5-solar-coast_s_57_800x53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1412776"/>
            <a:ext cx="4968552" cy="3310298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990" name="Picture 6" descr="http://solar-coast.ru/usersites/solarcoast/image/ada4-solar-coast_s_59_601x90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16216" y="2780928"/>
            <a:ext cx="2627784" cy="3952607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992" name="Picture 8" descr="http://solar-coast.ru/usersites/solarcoast/image/5940-solar-coast_i_51_601x80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3717032"/>
            <a:ext cx="3120281" cy="300699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1994" name="Picture 10" descr="http://solar-coast.ru/usersites/solarcoast/image/b5b4-20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7504" y="2924944"/>
            <a:ext cx="4680520" cy="3933056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latin typeface="Times New Roman" pitchFamily="18" charset="0"/>
                <a:cs typeface="Times New Roman" pitchFamily="18" charset="0"/>
              </a:rPr>
              <a:t>Инфраструктура</a:t>
            </a:r>
            <a:endParaRPr lang="ru-RU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63" name="Picture 3" descr="http://solar-coast.ru/usersites/solarcoast/image/4c5d-solar-coast-s-34_800x5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700808"/>
            <a:ext cx="8064896" cy="410445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65" name="Picture 5" descr="http://solar-coast.ru/usersites/solarcoast/image/6523-solar-coast-s-74_800x5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08520" y="836712"/>
            <a:ext cx="4824536" cy="2638936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67" name="Picture 7" descr="http://solar-coast.ru/usersites/solarcoast/image/a316-solar-coast-s-51_800x53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504" y="4149080"/>
            <a:ext cx="5112568" cy="2550695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69" name="Picture 9" descr="http://solar-coast.ru/usersites/solarcoast/image/2913-solar-coast-i-6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3906298"/>
            <a:ext cx="4392488" cy="295170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0971" name="Picture 11" descr="http://solar-coast.ru/usersites/solarcoast/image/1e29-9d40-img_9349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04507" y="692696"/>
            <a:ext cx="4939493" cy="2149734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800" b="1" i="1" u="sng" dirty="0" smtClean="0">
                <a:latin typeface="Times New Roman" pitchFamily="18" charset="0"/>
                <a:cs typeface="Times New Roman" pitchFamily="18" charset="0"/>
              </a:rPr>
              <a:t>Цены от «Солнечного берега»</a:t>
            </a: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  <a:t>На отдых в Саках цены представлены в рублях с человека в сутки на 2017 год, включая проживание и 3-разовое питание по системе "комбинированная шведская линия".</a:t>
            </a:r>
            <a:br>
              <a:rPr lang="ru-RU" sz="1400" b="1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14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251520" y="1196752"/>
          <a:ext cx="8640960" cy="5468767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1440160"/>
                <a:gridCol w="1440160"/>
                <a:gridCol w="1440160"/>
                <a:gridCol w="1440160"/>
                <a:gridCol w="1440160"/>
                <a:gridCol w="1440160"/>
              </a:tblGrid>
              <a:tr h="528083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Категория номера</a:t>
                      </a:r>
                      <a:endParaRPr lang="ru-RU" sz="1400" b="1" dirty="0">
                        <a:solidFill>
                          <a:srgbClr val="FFFFFF"/>
                        </a:solidFill>
                      </a:endParaRPr>
                    </a:p>
                  </a:txBody>
                  <a:tcPr marL="54750" marR="54750" marT="57031" marB="5703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01.01-01.06</a:t>
                      </a:r>
                      <a:endParaRPr lang="ru-RU" sz="1400" b="1" dirty="0">
                        <a:solidFill>
                          <a:srgbClr val="FFFFFF"/>
                        </a:solidFill>
                      </a:endParaRPr>
                    </a:p>
                  </a:txBody>
                  <a:tcPr marL="54750" marR="54750" marT="57031" marB="5703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01.06-20.06</a:t>
                      </a:r>
                      <a:endParaRPr lang="ru-RU" sz="1400" b="1" dirty="0">
                        <a:solidFill>
                          <a:srgbClr val="FFFFFF"/>
                        </a:solidFill>
                      </a:endParaRPr>
                    </a:p>
                  </a:txBody>
                  <a:tcPr marL="54750" marR="54750" marT="57031" marB="5703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20.06-25.08</a:t>
                      </a:r>
                      <a:endParaRPr lang="ru-RU" sz="1400" b="1" dirty="0">
                        <a:solidFill>
                          <a:srgbClr val="FFFFFF"/>
                        </a:solidFill>
                      </a:endParaRPr>
                    </a:p>
                  </a:txBody>
                  <a:tcPr marL="54750" marR="54750" marT="57031" marB="5703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25.08-25.09</a:t>
                      </a:r>
                      <a:endParaRPr lang="ru-RU" sz="1400" b="1" dirty="0">
                        <a:solidFill>
                          <a:srgbClr val="FFFFFF"/>
                        </a:solidFill>
                      </a:endParaRPr>
                    </a:p>
                  </a:txBody>
                  <a:tcPr marL="54750" marR="54750" marT="57031" marB="57031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/>
                        <a:t>25.09-31.12</a:t>
                      </a:r>
                      <a:endParaRPr lang="ru-RU" sz="1400" b="1" dirty="0">
                        <a:solidFill>
                          <a:srgbClr val="FFFFFF"/>
                        </a:solidFill>
                      </a:endParaRPr>
                    </a:p>
                  </a:txBody>
                  <a:tcPr marL="54750" marR="54750" marT="57031" marB="57031" anchor="ctr"/>
                </a:tc>
              </a:tr>
              <a:tr h="72407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>
                          <a:hlinkClick r:id="rId2"/>
                        </a:rPr>
                        <a:t>2-этажный деревянный сруб</a:t>
                      </a:r>
                      <a:endParaRPr lang="ru-RU" sz="1400" b="0" dirty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/>
                        <a:t>4000</a:t>
                      </a:r>
                      <a:endParaRPr lang="ru-RU" sz="1400" b="0" dirty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5000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6000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/>
                        <a:t>5500</a:t>
                      </a:r>
                      <a:endParaRPr lang="ru-RU" sz="1400" b="0" dirty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4000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</a:tr>
              <a:tr h="52808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hlinkClick r:id="rId3"/>
                        </a:rPr>
                        <a:t>Номер "люкс"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4000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/>
                        <a:t>5000</a:t>
                      </a:r>
                      <a:endParaRPr lang="ru-RU" sz="1400" b="0" dirty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6000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5500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4000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</a:tr>
              <a:tr h="52808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hlinkClick r:id="rId4"/>
                        </a:rPr>
                        <a:t>Номер "полулюкс"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2250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/>
                        <a:t>2650</a:t>
                      </a:r>
                      <a:endParaRPr lang="ru-RU" sz="1400" b="0" dirty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3150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3000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2250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</a:tr>
              <a:tr h="72407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hlinkClick r:id="rId5"/>
                        </a:rPr>
                        <a:t>Стандартный номер "комфорт"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1950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/>
                        <a:t>2250</a:t>
                      </a:r>
                      <a:endParaRPr lang="ru-RU" sz="1400" b="0" dirty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/>
                        <a:t>2600</a:t>
                      </a:r>
                      <a:endParaRPr lang="ru-RU" sz="1400" b="0" dirty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2450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1950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</a:tr>
              <a:tr h="92006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hlinkClick r:id="rId5"/>
                        </a:rPr>
                        <a:t>Стандартный номер "комфорт+1"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1900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2250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/>
                        <a:t>2500</a:t>
                      </a:r>
                      <a:endParaRPr lang="ru-RU" sz="1400" b="0" dirty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/>
                        <a:t>2400</a:t>
                      </a:r>
                      <a:endParaRPr lang="ru-RU" sz="1400" b="0" dirty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1900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</a:tr>
              <a:tr h="528083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hlinkClick r:id="rId6"/>
                        </a:rPr>
                        <a:t>Стандартный номер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1800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2150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2350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/>
                        <a:t>2250</a:t>
                      </a:r>
                      <a:endParaRPr lang="ru-RU" sz="1400" b="0" dirty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1800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</a:tr>
              <a:tr h="920062"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>
                          <a:hlinkClick r:id="rId6"/>
                        </a:rPr>
                        <a:t>Стандартный 1-местный номер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2350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2650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2900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/>
                        <a:t>2750</a:t>
                      </a:r>
                      <a:endParaRPr lang="ru-RU" sz="1400" b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400" dirty="0"/>
                        <a:t>2350</a:t>
                      </a:r>
                      <a:endParaRPr lang="ru-RU" sz="1400" b="0" dirty="0">
                        <a:solidFill>
                          <a:srgbClr val="39799A"/>
                        </a:solidFill>
                      </a:endParaRPr>
                    </a:p>
                  </a:txBody>
                  <a:tcPr marL="54750" marR="54750" marT="57031" marB="57031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229600" cy="1143000"/>
          </a:xfrm>
        </p:spPr>
        <p:txBody>
          <a:bodyPr>
            <a:noAutofit/>
          </a:bodyPr>
          <a:lstStyle/>
          <a:p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Солнечный берег — пансионат для семейного отдыха</a:t>
            </a:r>
            <a:b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Западный Крым прекрасно подходит тем, кто собирается провести отдых у моря со своей семьей, с детьми. </a:t>
            </a:r>
            <a:r>
              <a:rPr lang="ru-RU" sz="1600" b="1" i="1" dirty="0" smtClean="0">
                <a:latin typeface="Times New Roman" pitchFamily="18" charset="0"/>
                <a:cs typeface="Times New Roman" pitchFamily="18" charset="0"/>
              </a:rPr>
              <a:t>Безопасные песчаные пляжи </a:t>
            </a:r>
            <a:r>
              <a:rPr lang="ru-RU" sz="1600" i="1" dirty="0" smtClean="0">
                <a:latin typeface="Times New Roman" pitchFamily="18" charset="0"/>
                <a:cs typeface="Times New Roman" pitchFamily="18" charset="0"/>
              </a:rPr>
              <a:t>этого региона не оставят Вас равнодушными. Также, многие родители ищут отдых в Крыму в пансионате с питанием, чтобы не думать о бытовых вопросах, а полностью расслабиться и погрузиться в отпуск. Лучший выбор — Крым, Саки, отдых с детьми здесь пройдет легко, весело и беззаботно.</a:t>
            </a:r>
            <a:br>
              <a:rPr lang="ru-RU" sz="1600" i="1" dirty="0" smtClean="0">
                <a:latin typeface="Times New Roman" pitchFamily="18" charset="0"/>
                <a:cs typeface="Times New Roman" pitchFamily="18" charset="0"/>
              </a:rPr>
            </a:br>
            <a:endParaRPr lang="ru-RU" sz="16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5060" name="Picture 4" descr="http://solar-coast.ru/usersites/solarcoast/image/b4ca-img_9434_800x53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1700808"/>
            <a:ext cx="5256584" cy="4968552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45062" name="Picture 6" descr="Картинки по запросу дети пляж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2852936"/>
            <a:ext cx="3528392" cy="381642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5064" name="AutoShape 8" descr="Похожее изображени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066" name="AutoShape 10" descr="Похожее изображение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5068" name="Picture 12" descr="Картинки по запросу дети пляж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20072" y="2852936"/>
            <a:ext cx="4247033" cy="400506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5070" name="AutoShape 14" descr="Картинки по запросу камушки на мор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5072" name="AutoShape 16" descr="Картинки по запросу камушки на море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5076" name="Picture 20" descr="Похожее изображени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1340768"/>
            <a:ext cx="6552728" cy="2329642"/>
          </a:xfrm>
          <a:prstGeom prst="rect">
            <a:avLst/>
          </a:prstGeom>
          <a:noFill/>
          <a:effectLst>
            <a:softEdge rad="635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276872"/>
            <a:ext cx="8229600" cy="1714202"/>
          </a:xfrm>
        </p:spPr>
        <p:txBody>
          <a:bodyPr>
            <a:noAutofit/>
          </a:bodyPr>
          <a:lstStyle/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В пансионате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«Солнечный берег»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вы почувствуете, что отдых в Крыму — это заряд энергии на весь год, а отдых в Саках – неповторимое сочетание целебной природы и ярких впечатлений.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4034" name="Picture 2" descr="Отдых в Крыму частные пансионаты на берегу мор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07904" y="620688"/>
            <a:ext cx="1657350" cy="13681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4036" name="Picture 4" descr="Похожее изображение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4005064"/>
            <a:ext cx="3240360" cy="2664296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4038" name="Picture 6" descr="Похожее изображени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37692" y="4077072"/>
            <a:ext cx="3106308" cy="2532882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4040" name="Picture 8" descr="Картинки по запросу  детей на мор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flipH="1">
            <a:off x="2915816" y="4005064"/>
            <a:ext cx="3456384" cy="2497327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4042" name="Picture 10" descr="http://solar-coast.ru/usersites/solarcoast/image/e7bd-img_9351_800x533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188640"/>
            <a:ext cx="3528392" cy="2350791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4044" name="Picture 12" descr="http://solar-coast.ru/usersites/solarcoast/image/906f-solar-coast-s-35_800x53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37658" y="260648"/>
            <a:ext cx="3770143" cy="2232248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8000">
              <a:schemeClr val="accent1">
                <a:lumMod val="75000"/>
                <a:alpha val="96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512" y="188640"/>
            <a:ext cx="8784976" cy="64807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48680"/>
            <a:ext cx="8229600" cy="1143000"/>
          </a:xfrm>
        </p:spPr>
        <p:txBody>
          <a:bodyPr>
            <a:normAutofit/>
          </a:bodyPr>
          <a:lstStyle/>
          <a:p>
            <a:r>
              <a:rPr lang="ru-RU" sz="6000" b="1" i="1" dirty="0" smtClean="0"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60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6082" name="Picture 2" descr="Картинки по запросу солнышко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2492896"/>
            <a:ext cx="5616624" cy="3810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166</TotalTime>
  <Words>416</Words>
  <Application>Microsoft Office PowerPoint</Application>
  <PresentationFormat>Экран (4:3)</PresentationFormat>
  <Paragraphs>101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ПАНСИОНАТ  «СОЛНЕЧНЫЙ БЕРЕГ»</vt:lpstr>
      <vt:lpstr>Пансионат «Солнечный берег» - это современная, комфортная база отдыха с развитой инфраструктурой. Расположен пансионат на берегу Черного моря в северо-западной части полуострова Крым, вблизи города Саки.</vt:lpstr>
      <vt:lpstr>Слайд 3</vt:lpstr>
      <vt:lpstr>Благодаря удачному расположению пансионат «Солнечный берег» является идеальным местом для семейного отдыха, проведения мероприятий, оздоровления и занятия спортом.               Стоит также сказать, что приятные цены на отдых в Саках 2017 в этом пансионате порадуют абсолютно всех!</vt:lpstr>
      <vt:lpstr>Слайд 5</vt:lpstr>
      <vt:lpstr>К Вашим услугам:</vt:lpstr>
      <vt:lpstr>Номерной фонд пансионата «Солнечный берег»: </vt:lpstr>
      <vt:lpstr>Номер "стандарт"</vt:lpstr>
      <vt:lpstr>Номер "стандарт комфорт"</vt:lpstr>
      <vt:lpstr>Номер "люкс"</vt:lpstr>
      <vt:lpstr>Номер "Деревянный сруб"</vt:lpstr>
      <vt:lpstr>Инфраструктура</vt:lpstr>
      <vt:lpstr>Цены от «Солнечного берега» На отдых в Саках цены представлены в рублях с человека в сутки на 2017 год, включая проживание и 3-разовое питание по системе "комбинированная шведская линия". </vt:lpstr>
      <vt:lpstr>Солнечный берег — пансионат для семейного отдыха Западный Крым прекрасно подходит тем, кто собирается провести отдых у моря со своей семьей, с детьми. Безопасные песчаные пляжи этого региона не оставят Вас равнодушными. Также, многие родители ищут отдых в Крыму в пансионате с питанием, чтобы не думать о бытовых вопросах, а полностью расслабиться и погрузиться в отпуск. Лучший выбор — Крым, Саки, отдых с детьми здесь пройдет легко, весело и беззаботно. </vt:lpstr>
      <vt:lpstr>В пансионате «Солнечный берег» вы почувствуете, что отдых в Крыму — это заряд энергии на весь год, а отдых в Саках – неповторимое сочетание целебной природы и ярких впечатлений.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Па</dc:title>
  <dc:creator>julia</dc:creator>
  <cp:lastModifiedBy>Пользователь Windows</cp:lastModifiedBy>
  <cp:revision>19</cp:revision>
  <dcterms:created xsi:type="dcterms:W3CDTF">2017-05-31T20:47:47Z</dcterms:created>
  <dcterms:modified xsi:type="dcterms:W3CDTF">2017-06-01T07:16:05Z</dcterms:modified>
  <cp:contentStatus>Окончательное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