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7" r:id="rId6"/>
    <p:sldId id="263" r:id="rId7"/>
    <p:sldId id="268" r:id="rId8"/>
    <p:sldId id="269" r:id="rId9"/>
    <p:sldId id="270" r:id="rId10"/>
    <p:sldId id="271" r:id="rId11"/>
    <p:sldId id="262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B36"/>
    <a:srgbClr val="CD9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1D65D-164A-47F4-990B-945ED7598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273B02-E928-4D9F-AA64-A718A3E06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CAA52-CBA6-4236-B793-F19F065B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E92B1-3DB4-42DA-B12B-C211DC95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8BE2D-3C28-46F0-9F85-72817DD0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6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D1ECA-4F71-4FED-AE5B-AF20C944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3BD19C-C741-40FC-910C-62D4F53C5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9E9C8-B65D-4D89-B795-630B21CA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4D729-27D4-4136-BC59-CAF83AF3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D52EF-96C4-43FE-A1EB-0119092A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01D32-D36A-4741-BD03-F52829BA5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D8EE20-6814-4092-B8B1-C6B723DFB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11474-7B82-49E4-BEE5-565AC560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75D70-3C02-4CA0-BBA3-E2832283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FFD69-9510-44C8-A491-A2263192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7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D6B02-72BD-477E-86C1-3B614258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C94D7-C317-4BE5-8459-B075D350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82CC-980C-401D-A7D3-8D7D943C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BF70BE-A1DB-4448-AEF2-2FF7A946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941BD-CF81-4150-965A-CA3E0CE6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1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50255-C9E3-4830-9793-7BD1F554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BA53B4-B1F1-430E-8FB0-5FF7B3910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A66913-5964-43E5-B3CB-868AC20E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77AC9-A0BB-4513-ACAC-64F70224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68660-FE0E-4DEB-A793-DF8B6556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3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FBA2-F45C-4AF9-BC99-05156A73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00784-E84C-41A9-9F84-33935A0E7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BDA4BA-6574-444B-8384-6A644DB5F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4D038D-3ACA-4082-8BD7-FEF039E1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D6AB74-EAFA-4CF4-8566-9A5474E9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90C5D-9803-4943-8B2E-01A729D0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ECBE6-DBB1-4816-B8A2-93D21479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207D31-7933-4471-A085-7C8E2957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48F734-3D75-43C2-A465-0854264C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8A997F-32CC-4AAF-975F-5835A1DFF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1D712-68E9-4B80-9D28-B7544F202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26665D-98E0-4BB4-9987-5FBF0667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93B53A-E583-4991-B1D7-D478FDED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523B8B-2A37-46D6-BEC9-609B7864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6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727F2-4657-4E21-A620-DD5009EB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69B267-72FD-4B9A-BEFD-398DC8CF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D09D37-39FE-4254-9C12-9BBF6EF4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40A89-0C70-430F-82DB-6809D13D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6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806BD2-206B-4E81-8144-68EE6D59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209818-1E89-439E-9E30-364A9274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E053AE-6DE3-4C63-A66F-2996E3F2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7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6060C-FCC0-4654-9836-53DA3E50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17F40-D7A8-4912-8E80-DF9641B6F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1AFB0C-5219-4527-ADA0-47A0D585C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B6356C-14F4-4088-8BE5-D5D4F8A4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78A14-7B6D-4675-B4F8-7C7042C6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3EAFC9-4F1F-44D0-81A0-F32ACB73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1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5C229-0D0A-4737-9262-25C228A3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BD3B07-DB9A-412B-AAAF-45D9AD455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07B7F0-3656-425A-BD6F-ACC169453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55B60-5848-4247-B50E-2C71CF4C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C113B3-A78A-4466-B52E-E9B3C5DE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F223FD-B687-4745-8315-BA647817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6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5F105-4013-41E8-8212-9410773E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EB35-B9E8-4342-A843-132E06A3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513FB-7492-45AC-A0F7-6141CFC43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FD8E-B463-4C56-8002-053379C83BF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6D339-7A25-4EB3-BDB2-5A6B87D52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FC545-7982-4A74-883A-35DC20B34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EE79-F983-4443-9BD6-7244087D9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доска, дождь&#10;&#10;Автоматически созданное описание">
            <a:extLst>
              <a:ext uri="{FF2B5EF4-FFF2-40B4-BE49-F238E27FC236}">
                <a16:creationId xmlns:a16="http://schemas.microsoft.com/office/drawing/2014/main" id="{7CB4A26D-591E-42D3-8D99-18BBED47D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B0FC3-050F-44A0-A603-7D7A04C20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575" y="1549401"/>
            <a:ext cx="8864358" cy="39793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500" b="1" dirty="0">
                <a:latin typeface="Circe" panose="020B0502020203020203" pitchFamily="34" charset="-52"/>
              </a:rPr>
              <a:t>Концепция форума</a:t>
            </a:r>
            <a:br>
              <a:rPr lang="ru-RU" sz="3500" b="1" dirty="0">
                <a:latin typeface="Circe" panose="020B0502020203020203" pitchFamily="34" charset="-52"/>
              </a:rPr>
            </a:br>
            <a:r>
              <a:rPr lang="ru-RU" sz="3500" b="1" dirty="0">
                <a:latin typeface="Circe" panose="020B0502020203020203" pitchFamily="34" charset="-52"/>
              </a:rPr>
              <a:t>«День предпринимателя Московской области»*</a:t>
            </a:r>
            <a:br>
              <a:rPr lang="ru-RU" sz="3500" dirty="0">
                <a:latin typeface="Circe" panose="020B0502020203020203" pitchFamily="34" charset="-52"/>
              </a:rPr>
            </a:br>
            <a:br>
              <a:rPr lang="ru-RU" sz="3500" dirty="0">
                <a:latin typeface="Circe" panose="020B0502020203020203" pitchFamily="34" charset="-52"/>
              </a:rPr>
            </a:br>
            <a:br>
              <a:rPr lang="ru-RU" sz="3000" dirty="0">
                <a:latin typeface="Circe" panose="020B0502020203020203" pitchFamily="34" charset="-52"/>
              </a:rPr>
            </a:br>
            <a:r>
              <a:rPr lang="ru-RU" sz="3000" dirty="0">
                <a:latin typeface="Circe" panose="020B0502020203020203" pitchFamily="34" charset="-52"/>
              </a:rPr>
              <a:t>22 сентября 2020 года</a:t>
            </a:r>
            <a:br>
              <a:rPr lang="ru-RU" sz="3000" dirty="0">
                <a:latin typeface="Circe" panose="020B0502020203020203" pitchFamily="34" charset="-52"/>
              </a:rPr>
            </a:br>
            <a:r>
              <a:rPr lang="en-US" sz="3000" dirty="0">
                <a:latin typeface="Circe" panose="020B0502020203020203" pitchFamily="34" charset="-52"/>
              </a:rPr>
              <a:t>online</a:t>
            </a:r>
            <a:r>
              <a:rPr lang="ru-RU" sz="3000" dirty="0">
                <a:latin typeface="Circe" panose="020B0502020203020203" pitchFamily="34" charset="-52"/>
              </a:rPr>
              <a:t>-трансляция</a:t>
            </a:r>
            <a:br>
              <a:rPr lang="ru-RU" sz="3000" dirty="0">
                <a:latin typeface="Circe" panose="020B0502020203020203" pitchFamily="34" charset="-52"/>
              </a:rPr>
            </a:br>
            <a:br>
              <a:rPr lang="ru-RU" sz="3000" dirty="0">
                <a:latin typeface="Circe" panose="020B0502020203020203" pitchFamily="34" charset="-52"/>
              </a:rPr>
            </a:br>
            <a:r>
              <a:rPr lang="ru-RU" sz="3000" dirty="0">
                <a:latin typeface="Circe" panose="020B0502020203020203" pitchFamily="34" charset="-52"/>
              </a:rPr>
              <a:t>*приуроченный ко Дню российского предпринимателя</a:t>
            </a:r>
          </a:p>
        </p:txBody>
      </p:sp>
    </p:spTree>
    <p:extLst>
      <p:ext uri="{BB962C8B-B14F-4D97-AF65-F5344CB8AC3E}">
        <p14:creationId xmlns:p14="http://schemas.microsoft.com/office/powerpoint/2010/main" val="92342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/>
              <a:t>Спикеры форума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82078"/>
              </p:ext>
            </p:extLst>
          </p:nvPr>
        </p:nvGraphicFramePr>
        <p:xfrm>
          <a:off x="1656297" y="1628746"/>
          <a:ext cx="8882017" cy="4825999"/>
        </p:xfrm>
        <a:graphic>
          <a:graphicData uri="http://schemas.openxmlformats.org/drawingml/2006/table">
            <a:tbl>
              <a:tblPr/>
              <a:tblGrid>
                <a:gridCol w="218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Регалии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Площадка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Соломаха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(Братья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Чебурашкины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Братья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Чебурашкины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. Семейная Ферма — качественная молочная продукция от современных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фермеро</a:t>
                      </a:r>
                      <a:r>
                        <a:rPr lang="ru-RU" sz="1400" b="0" i="0" u="none" strike="noStrike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(МО, Дмитровский район)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«Перспективы бизнеса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после 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Ковид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Ирина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Гармаева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Со-основатель компании</a:t>
                      </a:r>
                      <a:r>
                        <a:rPr lang="ru-RU" sz="14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+mn-lt"/>
                        </a:rPr>
                        <a:t>IceCro</a:t>
                      </a:r>
                      <a:r>
                        <a:rPr lang="ru-RU" sz="1400" baseline="0" dirty="0">
                          <a:effectLst/>
                          <a:latin typeface="+mn-lt"/>
                        </a:rPr>
                        <a:t>, производство мороженого</a:t>
                      </a:r>
                      <a:r>
                        <a:rPr lang="en-US" sz="14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aseline="0" dirty="0">
                          <a:effectLst/>
                          <a:latin typeface="+mn-lt"/>
                        </a:rPr>
                        <a:t>для </a:t>
                      </a:r>
                      <a:r>
                        <a:rPr lang="ru-RU" sz="1400" baseline="0" dirty="0" err="1">
                          <a:effectLst/>
                          <a:latin typeface="+mn-lt"/>
                        </a:rPr>
                        <a:t>веганов</a:t>
                      </a:r>
                      <a:r>
                        <a:rPr lang="ru-RU" sz="1400" baseline="0" dirty="0">
                          <a:effectLst/>
                          <a:latin typeface="+mn-lt"/>
                        </a:rPr>
                        <a:t> и спортсменов (МО, </a:t>
                      </a:r>
                      <a:br>
                        <a:rPr lang="ru-RU" sz="1400" baseline="0" dirty="0">
                          <a:effectLst/>
                          <a:latin typeface="+mn-lt"/>
                        </a:rPr>
                      </a:br>
                      <a:r>
                        <a:rPr lang="ru-RU" sz="1400" baseline="0" dirty="0">
                          <a:effectLst/>
                          <a:latin typeface="+mn-lt"/>
                        </a:rPr>
                        <a:t>г. Солнечногорск)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«Перспективы бизнеса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после 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Ковид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Рафаэль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Хабиров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Основатель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MobiTruck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, производство  автономных, </a:t>
                      </a:r>
                      <a:r>
                        <a:rPr lang="ru-RU" sz="1400" dirty="0" err="1">
                          <a:effectLst/>
                          <a:latin typeface="+mn-lt"/>
                        </a:rPr>
                        <a:t>энергоэффективных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прицепов (МО, г. Истра)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«Тренды и тенденции бизнеса»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67" y="2225980"/>
            <a:ext cx="1261533" cy="1261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140" t="3614" r="15082" b="13219"/>
          <a:stretch/>
        </p:blipFill>
        <p:spPr>
          <a:xfrm>
            <a:off x="3941233" y="3714972"/>
            <a:ext cx="1320800" cy="1210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233" y="5038166"/>
            <a:ext cx="1063611" cy="14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1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/>
              <a:t>Деловая игра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15" y="1536174"/>
            <a:ext cx="9337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Длительность</a:t>
            </a:r>
            <a:r>
              <a:rPr lang="ru-RU" dirty="0">
                <a:latin typeface="+mj-lt"/>
              </a:rPr>
              <a:t> 2 часа</a:t>
            </a:r>
          </a:p>
          <a:p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Ведущий: </a:t>
            </a:r>
            <a:r>
              <a:rPr lang="ru-RU" dirty="0">
                <a:latin typeface="+mj-lt"/>
              </a:rPr>
              <a:t>опытный тренер по обучению управленческим и предпринимательским навыкам </a:t>
            </a:r>
          </a:p>
          <a:p>
            <a:r>
              <a:rPr lang="ru-RU" dirty="0">
                <a:latin typeface="+mj-lt"/>
              </a:rPr>
              <a:t>Формат: </a:t>
            </a:r>
            <a:r>
              <a:rPr lang="ru-RU" dirty="0" err="1">
                <a:latin typeface="+mj-lt"/>
              </a:rPr>
              <a:t>online</a:t>
            </a:r>
            <a:r>
              <a:rPr lang="ru-RU" dirty="0">
                <a:latin typeface="+mj-lt"/>
              </a:rPr>
              <a:t>, проходит на платформе</a:t>
            </a:r>
          </a:p>
          <a:p>
            <a:endParaRPr lang="ru-RU" dirty="0">
              <a:latin typeface="+mj-lt"/>
            </a:endParaRPr>
          </a:p>
          <a:p>
            <a:r>
              <a:rPr lang="ru-RU" b="1" dirty="0">
                <a:latin typeface="+mj-lt"/>
              </a:rPr>
              <a:t>Формат проведения:  </a:t>
            </a:r>
            <a:r>
              <a:rPr lang="ru-RU" dirty="0">
                <a:latin typeface="+mj-lt"/>
              </a:rPr>
              <a:t>выполнение участниками заданий на платформе, отслеживание результатов в </a:t>
            </a:r>
            <a:r>
              <a:rPr lang="ru-RU" dirty="0" err="1">
                <a:latin typeface="+mj-lt"/>
              </a:rPr>
              <a:t>online</a:t>
            </a:r>
            <a:r>
              <a:rPr lang="ru-RU" dirty="0">
                <a:latin typeface="+mj-lt"/>
              </a:rPr>
              <a:t> режиме. Получение обратной связи от тренера о выполнении заданий. Формирование рейтинга по итогам выполнения заданий.</a:t>
            </a:r>
          </a:p>
          <a:p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Задания: </a:t>
            </a:r>
            <a:r>
              <a:rPr lang="ru-RU" dirty="0">
                <a:latin typeface="+mj-lt"/>
              </a:rPr>
              <a:t>решения реальных кейсов из жизни предпринимателя</a:t>
            </a:r>
          </a:p>
          <a:p>
            <a:br>
              <a:rPr lang="ru-RU" sz="3000" dirty="0">
                <a:latin typeface="+mj-lt"/>
              </a:rPr>
            </a:br>
            <a:endParaRPr lang="ru-RU" sz="3000" dirty="0">
              <a:latin typeface="+mj-lt"/>
            </a:endParaRPr>
          </a:p>
        </p:txBody>
      </p:sp>
      <p:pic>
        <p:nvPicPr>
          <p:cNvPr id="2050" name="Picture 2" descr="https://lh5.googleusercontent.com/_JHU8TlvSOXNP_tdzYZJtV-wKgtazCl5N21Mvz_JHVrt8g5fdMl1zM_OB1LhlBcverBC_OIzoBNQcU5iARMir--_S2TtkxhoUZlOgF4uRncxJybW2Hp2P5OhqN_HGWwjENNxlQPRk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38" y="3947643"/>
            <a:ext cx="2323676" cy="22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8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423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7127725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/>
              <a:t>Определение победителей</a:t>
            </a:r>
            <a:endParaRPr lang="ru-RU" sz="3000" b="1" dirty="0">
              <a:latin typeface="Circe" panose="020B05020202030202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018" y="1745856"/>
            <a:ext cx="91408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 течении дня форума проводится тестирование участников  по итогам выступлений спикеров (вопросы по темам).</a:t>
            </a:r>
          </a:p>
          <a:p>
            <a:r>
              <a:rPr lang="ru-RU" dirty="0">
                <a:latin typeface="+mj-lt"/>
              </a:rPr>
              <a:t>Первая 10-ка, набравших наибольшее количество баллов объявляются победителями. </a:t>
            </a:r>
          </a:p>
          <a:p>
            <a:r>
              <a:rPr lang="ru-RU" dirty="0">
                <a:latin typeface="+mj-lt"/>
              </a:rPr>
              <a:t>В конкурсе участвуют только представители Московской области.</a:t>
            </a:r>
          </a:p>
          <a:p>
            <a:br>
              <a:rPr lang="ru-RU" sz="1600" dirty="0"/>
            </a:br>
            <a:br>
              <a:rPr lang="ru-RU" sz="1600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4" y="3487781"/>
            <a:ext cx="4663926" cy="770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Награждение победителей</a:t>
            </a:r>
            <a:endParaRPr lang="ru-RU" sz="3000" b="1" dirty="0"/>
          </a:p>
        </p:txBody>
      </p:sp>
      <p:pic>
        <p:nvPicPr>
          <p:cNvPr id="4098" name="Picture 2" descr="https://lh6.googleusercontent.com/wAnuQSFf2jt0z3Fe58rFeMehSMoySjdP5gr6V0odJEOexhEoZcccjxK5SdPXoWNfb_IC69aIryidzS_MClop9SBVGru0irFy-X_UK23-b8U3PpJ1kvplPs06Wc0TEOk4XjaYebNfwh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08" y="3487781"/>
            <a:ext cx="2874962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1018" y="4238654"/>
            <a:ext cx="7552267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dirty="0">
                <a:latin typeface="+mj-lt"/>
              </a:rPr>
              <a:t>Наиболее активные участники форума - 10 человек, получают: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памятный подарок номиналом не менее 30 000 рублей;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индивидуальную встречу с одним из спикеров не менее 1,5 часов</a:t>
            </a:r>
          </a:p>
          <a:p>
            <a:pPr marL="285750" indent="-285750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благодарственную грамоту от Министерства инвестиций, промышленности и науки Московской области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H="1" flipV="1">
            <a:off x="2272938" y="3217333"/>
            <a:ext cx="209006" cy="995166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1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8905725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Circe" panose="020B0502020203020203" pitchFamily="34" charset="-52"/>
              </a:rPr>
              <a:t>План информационных рассылок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1018" y="1745856"/>
            <a:ext cx="9140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рассылка пресс-релизов по тематическим СМИ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реклама в социальных сетях (</a:t>
            </a:r>
            <a:r>
              <a:rPr lang="ru-RU" dirty="0" err="1">
                <a:latin typeface="+mj-lt"/>
              </a:rPr>
              <a:t>Facebook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Instagram</a:t>
            </a:r>
            <a:r>
              <a:rPr lang="ru-RU" dirty="0">
                <a:latin typeface="+mj-lt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размещение информации в бизнес-группах, чатах, сообществах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распространение e-</a:t>
            </a:r>
            <a:r>
              <a:rPr lang="ru-RU" dirty="0" err="1">
                <a:latin typeface="+mj-lt"/>
              </a:rPr>
              <a:t>mail</a:t>
            </a:r>
            <a:r>
              <a:rPr lang="ru-RU" dirty="0">
                <a:latin typeface="+mj-lt"/>
              </a:rPr>
              <a:t> рассылок</a:t>
            </a:r>
            <a:endParaRPr lang="en-US" dirty="0">
              <a:latin typeface="+mj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планируемый список СМИ для рассылок</a:t>
            </a:r>
          </a:p>
        </p:txBody>
      </p:sp>
      <p:pic>
        <p:nvPicPr>
          <p:cNvPr id="5122" name="Picture 2" descr="https://lh6.googleusercontent.com/Yeg1duGRB5fpJ7TLwj4mbo5u-XiaK5xcpzLxloItf97utduGeDn73lAKKjYaopa3rTQrJ8tc52TztcRryIi9ft_SNq8toZlf64sUOZIqmIeiBD5s2MJWVTDFW9vFOlGo2NCAIRVNs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18" y="3548865"/>
            <a:ext cx="2801054" cy="21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Qm5mYClpBw94KbwhivqBcnk0_B_tkwjTobypEw9_ZK9SNFVKbM6L3mOhMSctFeZe1K8Eh3lJMF3sYgytP9or4Hvo3RLHwHWYwY_f7gRsPXKtV6tXHMGAkUDfK4eCO4WGYVHewEviPK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77" y="4465308"/>
            <a:ext cx="1787120" cy="13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1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8905725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Circe" panose="020B0502020203020203" pitchFamily="34" charset="-52"/>
              </a:rPr>
              <a:t>Контактное лицо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1018" y="1745856"/>
            <a:ext cx="9140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+mj-lt"/>
              </a:rPr>
              <a:t>Филаретова Светлана </a:t>
            </a:r>
          </a:p>
          <a:p>
            <a:pPr fontAlgn="base"/>
            <a:r>
              <a:rPr lang="ru-RU" sz="2400" dirty="0">
                <a:latin typeface="+mj-lt"/>
              </a:rPr>
              <a:t>8 926 877 02 21</a:t>
            </a:r>
          </a:p>
          <a:p>
            <a:pPr fontAlgn="base"/>
            <a:r>
              <a:rPr lang="en-US" sz="2400" dirty="0">
                <a:latin typeface="+mj-lt"/>
              </a:rPr>
              <a:t>filaretova@mail.ru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973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фейерверк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3478B5FB-4D39-49E3-9313-2D726590B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736"/>
            <a:ext cx="12192000" cy="685873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1448C44-E1AE-433C-BD5D-24E8A0E33A7D}"/>
              </a:ext>
            </a:extLst>
          </p:cNvPr>
          <p:cNvSpPr txBox="1">
            <a:spLocks/>
          </p:cNvSpPr>
          <p:nvPr/>
        </p:nvSpPr>
        <p:spPr>
          <a:xfrm>
            <a:off x="2647889" y="698863"/>
            <a:ext cx="2603863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/>
              <a:t>Цели форума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4667" y="1730084"/>
            <a:ext cx="8983134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Популяризация предпринимательской деятельности, распространение в обществе информации об историях успеха и достижениях регионального бизнеса.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Мотивация на создание собственного бизнеса и на развитие бизнеса, стимулирование роста предпринимательской активности.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 algn="just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Информирование о действующих мерах поддержки бизнеса, реализуемых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на территории Московской области, о достижениях Московской области 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и муниципальных образований Московской области в части поддержки и развития малого и среднего предпринимательства.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Популяризация региональных и федеральных проектов в рамках национального проекта «Малое и среднее предпринимательство и поддержка индивидуальной предпринимательской инициативы».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b="0" i="0" u="none" strike="noStrike" dirty="0">
              <a:effectLst/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Чествование лучших предпринимателей региона.</a:t>
            </a:r>
            <a:endParaRPr lang="ru-RU" b="0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384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D85CB3-1E43-4E2E-BF04-4DB1BD7A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3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0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1448C44-E1AE-433C-BD5D-24E8A0E33A7D}"/>
              </a:ext>
            </a:extLst>
          </p:cNvPr>
          <p:cNvSpPr txBox="1">
            <a:spLocks/>
          </p:cNvSpPr>
          <p:nvPr/>
        </p:nvSpPr>
        <p:spPr>
          <a:xfrm>
            <a:off x="2647889" y="698863"/>
            <a:ext cx="3515844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/>
              <a:t>Логотип 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39" y="2031275"/>
            <a:ext cx="4634443" cy="17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2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/>
              <a:t>Формат мероприятия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4280" y="1422337"/>
            <a:ext cx="9108053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ru-RU" sz="1400" dirty="0">
                <a:latin typeface="+mj-lt"/>
              </a:rPr>
              <a:t>Мероприятие – предпринимательский форум </a:t>
            </a:r>
            <a:r>
              <a:rPr lang="ru-RU" sz="1400" b="1" dirty="0">
                <a:latin typeface="+mj-lt"/>
              </a:rPr>
              <a:t>в онлайн формате</a:t>
            </a:r>
            <a:r>
              <a:rPr lang="ru-RU" sz="1400" dirty="0">
                <a:latin typeface="+mj-lt"/>
              </a:rPr>
              <a:t>. </a:t>
            </a:r>
          </a:p>
          <a:p>
            <a:pPr algn="just">
              <a:spcAft>
                <a:spcPts val="1600"/>
              </a:spcAft>
            </a:pPr>
            <a:r>
              <a:rPr lang="ru-RU" sz="1400" b="1" u="sng" dirty="0">
                <a:latin typeface="+mj-lt"/>
              </a:rPr>
              <a:t>Модули мероприятия: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400" b="1" dirty="0">
                <a:latin typeface="+mj-lt"/>
              </a:rPr>
              <a:t>пленарное заседание</a:t>
            </a:r>
            <a:endParaRPr lang="ru-RU" sz="1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+mj-lt"/>
              </a:rPr>
              <a:t>8 дискуссионных площадок </a:t>
            </a:r>
            <a:r>
              <a:rPr lang="ru-RU" sz="1400" dirty="0">
                <a:latin typeface="+mj-lt"/>
              </a:rPr>
              <a:t>по темам: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+mj-lt"/>
              </a:rPr>
              <a:t>маркетинг и продажи в </a:t>
            </a:r>
            <a:r>
              <a:rPr lang="ru-RU" sz="1400" dirty="0" err="1">
                <a:latin typeface="+mj-lt"/>
              </a:rPr>
              <a:t>online</a:t>
            </a:r>
            <a:r>
              <a:rPr lang="en-US" sz="1400" dirty="0">
                <a:latin typeface="+mj-lt"/>
              </a:rPr>
              <a:t>    </a:t>
            </a:r>
            <a:r>
              <a:rPr lang="ru-RU" sz="1400" dirty="0">
                <a:latin typeface="+mj-lt"/>
              </a:rPr>
              <a:t>                                                                         - 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перспективы бизнеса после </a:t>
            </a:r>
            <a:r>
              <a:rPr lang="ru-RU" sz="1400" dirty="0" err="1">
                <a:latin typeface="+mj-lt"/>
              </a:rPr>
              <a:t>Ковид</a:t>
            </a:r>
            <a:endParaRPr lang="ru-RU" sz="1400" dirty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+mj-lt"/>
              </a:rPr>
              <a:t>предпринимательское мышление и ключевые навыки 2020</a:t>
            </a:r>
            <a:r>
              <a:rPr lang="en-US" sz="1400" dirty="0">
                <a:latin typeface="+mj-lt"/>
              </a:rPr>
              <a:t>     </a:t>
            </a:r>
            <a:r>
              <a:rPr lang="ru-RU" sz="1400" dirty="0">
                <a:latin typeface="+mj-lt"/>
              </a:rPr>
              <a:t>                - 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спорт и бизнес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+mj-lt"/>
              </a:rPr>
              <a:t>женское предпринимательство                                                                          -  </a:t>
            </a:r>
            <a:r>
              <a:rPr lang="en-US" sz="1400" dirty="0">
                <a:latin typeface="+mj-lt"/>
              </a:rPr>
              <a:t>f</a:t>
            </a:r>
            <a:r>
              <a:rPr lang="ru-RU" sz="1400" dirty="0" err="1">
                <a:latin typeface="+mj-lt"/>
              </a:rPr>
              <a:t>ashion</a:t>
            </a:r>
            <a:r>
              <a:rPr lang="ru-RU" sz="1400" dirty="0">
                <a:latin typeface="+mj-lt"/>
              </a:rPr>
              <a:t>-бизнес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+mj-lt"/>
              </a:rPr>
              <a:t>молодежное предпринимательство</a:t>
            </a:r>
            <a:r>
              <a:rPr lang="en-US" sz="1400" dirty="0">
                <a:latin typeface="+mj-lt"/>
              </a:rPr>
              <a:t>     </a:t>
            </a:r>
            <a:r>
              <a:rPr lang="ru-RU" sz="1400" dirty="0">
                <a:latin typeface="+mj-lt"/>
              </a:rPr>
              <a:t>                                                             - тренды и тенденции бизнеса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400" b="1" dirty="0">
                <a:latin typeface="+mj-lt"/>
              </a:rPr>
              <a:t>деловая игра</a:t>
            </a:r>
            <a:r>
              <a:rPr lang="ru-RU" sz="1400" dirty="0">
                <a:latin typeface="+mj-lt"/>
              </a:rPr>
              <a:t>, длительностью не менее 2 часов</a:t>
            </a:r>
          </a:p>
          <a:p>
            <a:pPr marL="285750" indent="-285750" algn="just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atin typeface="+mj-lt"/>
              </a:rPr>
              <a:t>индивидуальные тренинги</a:t>
            </a:r>
            <a:r>
              <a:rPr lang="ru-RU" sz="1400" dirty="0">
                <a:latin typeface="+mj-lt"/>
              </a:rPr>
              <a:t> для наиболее активных участников, по итогам конкурса</a:t>
            </a:r>
          </a:p>
          <a:p>
            <a:pPr marL="0" lvl="1" algn="just"/>
            <a:r>
              <a:rPr lang="ru-RU" sz="1400" b="1" u="sng" dirty="0">
                <a:latin typeface="+mj-lt"/>
              </a:rPr>
              <a:t>Ключевые спикеры форума: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Александр Кравцов, президент группы компаний «</a:t>
            </a:r>
            <a:r>
              <a:rPr lang="ru-RU" sz="1400" dirty="0" err="1">
                <a:latin typeface="+mj-lt"/>
              </a:rPr>
              <a:t>Руян</a:t>
            </a:r>
            <a:r>
              <a:rPr lang="ru-RU" sz="1400" dirty="0">
                <a:latin typeface="+mj-lt"/>
              </a:rPr>
              <a:t>», создатель и владелец бренда «Экспедиция»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Василий </a:t>
            </a:r>
            <a:r>
              <a:rPr lang="ru-RU" sz="1400" dirty="0" err="1">
                <a:latin typeface="+mj-lt"/>
              </a:rPr>
              <a:t>Рыжонков</a:t>
            </a:r>
            <a:r>
              <a:rPr lang="ru-RU" sz="1400" dirty="0">
                <a:latin typeface="+mj-lt"/>
              </a:rPr>
              <a:t>, генеральный директор «</a:t>
            </a:r>
            <a:r>
              <a:rPr lang="ru-RU" sz="1400" dirty="0" err="1">
                <a:latin typeface="+mj-lt"/>
              </a:rPr>
              <a:t>ARena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Spaсe</a:t>
            </a:r>
            <a:r>
              <a:rPr lang="ru-RU" sz="1400" dirty="0">
                <a:latin typeface="+mj-lt"/>
              </a:rPr>
              <a:t>», «VR </a:t>
            </a:r>
            <a:r>
              <a:rPr lang="ru-RU" sz="1400" dirty="0" err="1">
                <a:latin typeface="+mj-lt"/>
              </a:rPr>
              <a:t>Academy</a:t>
            </a:r>
            <a:r>
              <a:rPr lang="ru-RU" sz="1400" dirty="0">
                <a:latin typeface="+mj-lt"/>
              </a:rPr>
              <a:t>”, руководил Центром мобильных технологий Фонда «Сколково»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Илья Балахнин, эксперт по разработке стратегий, управляющий партнёр </a:t>
            </a:r>
            <a:r>
              <a:rPr lang="ru-RU" sz="1400" dirty="0" err="1">
                <a:latin typeface="+mj-lt"/>
              </a:rPr>
              <a:t>Paper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Plane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Agency</a:t>
            </a:r>
            <a:r>
              <a:rPr lang="ru-RU" sz="1400" dirty="0">
                <a:latin typeface="+mj-lt"/>
              </a:rPr>
              <a:t>, автор книг «Маршрут построен» и «Формула прибыли»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Роман Масленников, автор книги «Взрывной PR»</a:t>
            </a:r>
          </a:p>
          <a:p>
            <a:pPr marL="285750" indent="-285750" algn="just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666666"/>
              </a:solidFill>
              <a:latin typeface="+mj-lt"/>
            </a:endParaRPr>
          </a:p>
          <a:p>
            <a:pPr algn="just" fontAlgn="base">
              <a:spcAft>
                <a:spcPts val="1600"/>
              </a:spcAft>
            </a:pP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</p:txBody>
      </p:sp>
      <p:pic>
        <p:nvPicPr>
          <p:cNvPr id="1028" name="Picture 4" descr="https://lh3.googleusercontent.com/dQVbYtlSxpChL2r3vWrasDljFIW_D0cavfCOWFtItB2v95-BNKkYxbfcLzmw61Kjg6niglF_R4oTYp85EcVP0iABMLqbjQUVim0YGHdGkPtwl4pdsWRoIAxubuLFo_ek0viBfLlVL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090" y="4564835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UkxmQoohzun-CcuqCxb0_DrFwuFD9VdsWHOrLOVsR1HtaYadyGWIPshBiawOf1fwK31F56w3a96QqPLX3LN2JsTIBVT_C3phxpyFcjRKA60ZpCUAbWTyyQEZ81UadnEMgisLjrUgE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95" y="5555435"/>
            <a:ext cx="1760083" cy="11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5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Программа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68091"/>
              </p:ext>
            </p:extLst>
          </p:nvPr>
        </p:nvGraphicFramePr>
        <p:xfrm>
          <a:off x="1706880" y="1471750"/>
          <a:ext cx="9814560" cy="4990012"/>
        </p:xfrm>
        <a:graphic>
          <a:graphicData uri="http://schemas.openxmlformats.org/drawingml/2006/table">
            <a:tbl>
              <a:tblPr/>
              <a:tblGrid>
                <a:gridCol w="1019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1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916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9:00 - 10:00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Пленарное заседание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«Развитие бизнеса на территории Московской области, поддержка бизнеса в условиях угрозы распространения новой коронавирусной инфекции, поддержка бизнеса на региональном и муниципальном уровне, деятельность федеральных и региональных институтов, способствующих развитию бизнеса»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94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10:00-16:00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Дискуссионные площадки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94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Сцена №1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 №2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05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«Маркетинг и продажи в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«Тренды и тенденции бизнеса»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4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3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«Предпринимательское мышление и ключевые навыки 2020 года»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4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«Спорт и бизнес»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30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5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Fashion-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 в Подмосковье»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6 </a:t>
                      </a:r>
                    </a:p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«Женское предпринимательство»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30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7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«Молодежное предпринимательство»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8 </a:t>
                      </a:r>
                    </a:p>
                    <a:p>
                      <a:pPr rtl="0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«Перспективы бизнеса после </a:t>
                      </a:r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Ковид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94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16:00 - 18:00 </a:t>
                      </a:r>
                      <a:r>
                        <a:rPr lang="ru-R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Деловая онлайн игра</a:t>
                      </a:r>
                      <a:r>
                        <a:rPr lang="ru-RU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«Развитие предпринимательских навыков»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694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18:00 - 18:20 </a:t>
                      </a:r>
                      <a:r>
                        <a:rPr lang="ru-R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Завершение форума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объявление победителей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908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Программа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3639"/>
              </p:ext>
            </p:extLst>
          </p:nvPr>
        </p:nvGraphicFramePr>
        <p:xfrm>
          <a:off x="1672045" y="1422626"/>
          <a:ext cx="10084526" cy="4931149"/>
        </p:xfrm>
        <a:graphic>
          <a:graphicData uri="http://schemas.openxmlformats.org/drawingml/2006/table">
            <a:tbl>
              <a:tblPr/>
              <a:tblGrid>
                <a:gridCol w="260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094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10:00-16:00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Сцена №1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51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1 </a:t>
                      </a:r>
                    </a:p>
                    <a:p>
                      <a:pPr rtl="0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«Маркетинг и продажи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  <a:endParaRPr lang="ru-RU" sz="1200" b="0" i="1" dirty="0">
                        <a:effectLst/>
                        <a:latin typeface="+mn-lt"/>
                      </a:endParaRPr>
                    </a:p>
                    <a:p>
                      <a:pPr rtl="0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10:00-10:30. Илья Балахнин, управляющий партнер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Москва).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«Формула прибыли»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  <a:p>
                      <a:pPr rtl="0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10:30-11:00. Владимир Ефремов, эксперт по продажам (г. Москва).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«Точные действия в продажах»</a:t>
                      </a:r>
                      <a:endParaRPr lang="ru-RU" sz="1200" b="0" dirty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11:00-11:30. Роман Масленников, автор книги «Взрывной PR» (г. Москва). Тема: «PR для предпринимателей»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Петрова Валентина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3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«Предпринимательское мышление и ключевые навыки 2020 года»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11:30-12:00. Василий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Рыжонков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основатель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Arena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VR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Academy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Москва)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«Мышление в жизни предпринимателя»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12:00-12:30. Спикер уточняется Тема: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12:30-13:00. Николай Станиславович Абрамов, компания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Rocs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</a:t>
                      </a:r>
                      <a:r>
                        <a:rPr lang="ru-RU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Министерства - </a:t>
                      </a: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Лукашева Наталья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51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 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5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Fashion-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 в Подмосковье»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Папин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Апроян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13:00-13:30. Алина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Комракова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основатель бренда спортивной одежды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(МО г. Мытищи).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«Продажи через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b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13:30-14:00. Папин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Апроян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  <a:b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14:00-14:30. спикер уточняется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</a:t>
                      </a:r>
                      <a:r>
                        <a:rPr lang="ru-RU" sz="12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Дзбоев</a:t>
                      </a: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Глеб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264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7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«Молодежное предпринимательство»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Александра Закирова</a:t>
                      </a:r>
                      <a:b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14:30-15:00. Илья Сачков. Тема: «Молодежное предпринимательство»</a:t>
                      </a:r>
                      <a:b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15:00-15:30. Алимов Александр. Тема: «Мучные изделия в Одинцово»</a:t>
                      </a:r>
                      <a:b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15:30-16:00. Спикер уточняется</a:t>
                      </a:r>
                      <a:r>
                        <a:rPr lang="ru-RU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Роман Диана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908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6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-104502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Программа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40286"/>
              </p:ext>
            </p:extLst>
          </p:nvPr>
        </p:nvGraphicFramePr>
        <p:xfrm>
          <a:off x="1088570" y="1315479"/>
          <a:ext cx="10798630" cy="5577060"/>
        </p:xfrm>
        <a:graphic>
          <a:graphicData uri="http://schemas.openxmlformats.org/drawingml/2006/table">
            <a:tbl>
              <a:tblPr/>
              <a:tblGrid>
                <a:gridCol w="2307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219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10:00-16:00 </a:t>
                      </a: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Сцена №2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932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2 </a:t>
                      </a:r>
                    </a:p>
                    <a:p>
                      <a:pPr rtl="0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«Тренды и тенденции бизнеса»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10:00-10:30. Рафаэль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Хабиров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компания «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MobiTrack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производство  автономных,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энергоэффективных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прицепов (МО, г. Истра).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«Из проектирования нефтегазовых месторождений в производство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фудтраков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10:30-11:00. Ирина Борисовна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Эльдарханова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компания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Конфаэль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 (МО, г. Красногорск).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11:00-11:30. Спикер уточняется</a:t>
                      </a:r>
                      <a:r>
                        <a:rPr lang="ru-RU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Лисятникова Людмила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9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4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«Спорт и бизнес»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11:30-12:00. Александр Кравцов, основатель «Экспедиция» (г. Москва).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12:00-12:30. Владимир Волошин, генеральный директор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Newman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Consulting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со-основатель международного спортивного проекта IRONSTAR TRIATHLON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</a:t>
                      </a:r>
                      <a:r>
                        <a:rPr lang="ru-RU" sz="12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Москва).</a:t>
                      </a:r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«Спорт и бизнес»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12:30-13:00. Спикер уточняется Тема:</a:t>
                      </a:r>
                      <a:r>
                        <a:rPr lang="ru-RU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уточняется</a:t>
                      </a:r>
                      <a:endParaRPr lang="ru-RU" sz="12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Галкин Роман 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02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 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6 </a:t>
                      </a:r>
                    </a:p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Женское предпринимательство»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13:00-13:15. Вступительное слово Мария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Штукина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лидер женского бизнес-сообщества Московской области «Нежный бизнес»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13:15-13:40.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Муравьева Наталья Владимировна,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оздатель  авторской кондитерской, совладелец компании по производству корпусной мебели «7комнат».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Тема: «П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артнёрство и развитие внутри сообщества , взаимодействие с НКО»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13:40-14:00. Ирина Игоревна Смирнова,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Генеральный директор консалтинговой организации «Ваш Бухгалтер».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«Промышленный туризм в сообществе»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14:00-14:30.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Яцкова Татьяна Николаевна,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Создатель кофейни правильных и полезных  десертов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PP.coffeee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«Открытие и развитие своего предприятия благодаря сообществу, коммуникации».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</a:t>
                      </a:r>
                      <a:r>
                        <a:rPr lang="ru-RU" sz="12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Шеватова</a:t>
                      </a: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Екатерина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916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“Перспективы бизнеса после </a:t>
                      </a:r>
                      <a:r>
                        <a:rPr lang="ru-RU" sz="1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Ковид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14:30-15:00. Иван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Соломаха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«Братья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Чебурашкины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(МО. Дмитровский р-н).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«Как мы перестроили бизнес в кризис»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15:00-15:30. Ирина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Гармаева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производство мороженого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IceCro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(МО г. Солнечногорск). </a:t>
                      </a:r>
                      <a:r>
                        <a:rPr lang="ru-RU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  <a:endParaRPr lang="ru-RU" sz="12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15:30-16:00. </a:t>
                      </a: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Спикер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уточняется Тема:</a:t>
                      </a:r>
                      <a:r>
                        <a:rPr lang="ru-RU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Коромыслова Валентина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908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0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/>
              <a:t>Спикеры форума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50594"/>
              </p:ext>
            </p:extLst>
          </p:nvPr>
        </p:nvGraphicFramePr>
        <p:xfrm>
          <a:off x="1498600" y="1532467"/>
          <a:ext cx="8882017" cy="4825999"/>
        </p:xfrm>
        <a:graphic>
          <a:graphicData uri="http://schemas.openxmlformats.org/drawingml/2006/table">
            <a:tbl>
              <a:tblPr/>
              <a:tblGrid>
                <a:gridCol w="218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Регалии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Площадка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Илья Балахнин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Управляющий партнёр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Paper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Planes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Agency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400" b="0" i="0" u="none" strike="noStrike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маркетинговое и стратегическое консалтинговое агентство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 и продажи в online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2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Владимир Ефремов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Спикер по точным действиям в продажах, индивидуальный предприниматель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 и продажи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3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Роман Масленников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Основатель компании “Взрывной PR”, эксперт в области PR для бизнеса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физических лиц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 и продажи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 descr="https://lh3.googleusercontent.com/R6k3QkobzneA2rGwGsP2DhnWUd1sIavJI4Hc69sLAzLxc1lhU1-APy4L8LBGKUp_D9ukM6cgcBfWztg9tF9NHXxfk0Ye0D_xNIPYpJnI7rSAKCCFYosv8gDZK8BBTmS_4MOGzz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61" y="3578108"/>
            <a:ext cx="977905" cy="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d9TWy1cx6xszPWNUvwkeoep3mGZhoPj9B1_Z_Ju1N92LKljycyI1J8hdPrESYvdNyX7lWUUmQ6WCC9QDN6t8xhGEnMmAX-i2ZfLB-p9keNfrBn65G3bFpnUA9VbvjdGHtcgAxce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36" y="4778258"/>
            <a:ext cx="1394764" cy="1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3rhVgHUY7QjbAZKk_AHpK5lW-L_RmFGA4JXT9oGUVt0xAzuelErSBBr6_B5wublHSWcNiOV7SIIIjwD21g6r9q6VMMda82tO68Tu1pFW3IJiillLPL0OZCD3mNH4_lfECi43rgy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29" y="2149469"/>
            <a:ext cx="1205171" cy="12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0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/>
              <a:t>Спикеры форума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93584"/>
              </p:ext>
            </p:extLst>
          </p:nvPr>
        </p:nvGraphicFramePr>
        <p:xfrm>
          <a:off x="1656297" y="1628746"/>
          <a:ext cx="8882017" cy="4825999"/>
        </p:xfrm>
        <a:graphic>
          <a:graphicData uri="http://schemas.openxmlformats.org/drawingml/2006/table">
            <a:tbl>
              <a:tblPr/>
              <a:tblGrid>
                <a:gridCol w="218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Регалии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Площадка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Александр Кравцов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Сеть ресторанов “Экспедиция”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“Спорт и бизнес”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2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Василий Рыжонков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Основатель и директор сети VR студий и компании VR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«Предпринимательское мышление и ключевые навыки 2020»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3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Алина Комракова</a:t>
                      </a:r>
                      <a:endParaRPr lang="ru-RU" sz="1400">
                        <a:effectLst/>
                        <a:latin typeface="+mn-lt"/>
                      </a:endParaRPr>
                    </a:p>
                    <a:p>
                      <a:pPr fontAlgn="t"/>
                      <a:br>
                        <a:rPr lang="ru-RU" sz="1400">
                          <a:effectLst/>
                          <a:latin typeface="+mn-lt"/>
                        </a:rPr>
                      </a:b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Руководитель и основатель подмосковного бизнеса спортивной одежды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aseline="0" dirty="0">
                          <a:effectLst/>
                          <a:latin typeface="+mn-lt"/>
                        </a:rPr>
                        <a:t>МО,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Мытищи)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Fashion-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079" y="2175933"/>
            <a:ext cx="1383666" cy="1383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00" y="3657598"/>
            <a:ext cx="1854014" cy="1042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12" y="4830684"/>
            <a:ext cx="1515533" cy="15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78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1444</Words>
  <Application>Microsoft Office PowerPoint</Application>
  <PresentationFormat>Широкоэкранный</PresentationFormat>
  <Paragraphs>200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Circe</vt:lpstr>
      <vt:lpstr>Тема Office</vt:lpstr>
      <vt:lpstr>Концепция форума «День предпринимателя Московской области»*   22 сентября 2020 года online-трансляция  *приуроченный ко Дню российского предпринимателя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Filaretova NM</dc:creator>
  <cp:lastModifiedBy>Яковлева Елена</cp:lastModifiedBy>
  <cp:revision>33</cp:revision>
  <dcterms:created xsi:type="dcterms:W3CDTF">2020-09-06T19:00:43Z</dcterms:created>
  <dcterms:modified xsi:type="dcterms:W3CDTF">2020-09-16T12:12:57Z</dcterms:modified>
</cp:coreProperties>
</file>