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09" r:id="rId2"/>
    <p:sldId id="611" r:id="rId3"/>
    <p:sldId id="613" r:id="rId4"/>
    <p:sldId id="275" r:id="rId5"/>
    <p:sldId id="593" r:id="rId6"/>
    <p:sldId id="602" r:id="rId7"/>
    <p:sldId id="608" r:id="rId8"/>
    <p:sldId id="570" r:id="rId9"/>
    <p:sldId id="604" r:id="rId10"/>
    <p:sldId id="598" r:id="rId11"/>
    <p:sldId id="607" r:id="rId12"/>
    <p:sldId id="614" r:id="rId13"/>
    <p:sldId id="615" r:id="rId14"/>
    <p:sldId id="619" r:id="rId15"/>
    <p:sldId id="616" r:id="rId16"/>
    <p:sldId id="621" r:id="rId17"/>
    <p:sldId id="618" r:id="rId18"/>
    <p:sldId id="592" r:id="rId19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FE"/>
    <a:srgbClr val="F68426"/>
    <a:srgbClr val="015289"/>
    <a:srgbClr val="009BD2"/>
    <a:srgbClr val="009AD0"/>
    <a:srgbClr val="43ACD1"/>
    <a:srgbClr val="62B9D8"/>
    <a:srgbClr val="0033CC"/>
    <a:srgbClr val="F5F9F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9" autoAdjust="0"/>
    <p:restoredTop sz="9203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30" y="78"/>
      </p:cViewPr>
      <p:guideLst>
        <p:guide orient="horz" pos="3112"/>
        <p:guide pos="5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0800000" flipH="1" flipV="1">
            <a:off x="7" y="434092"/>
            <a:ext cx="2261973" cy="6423908"/>
          </a:xfrm>
          <a:prstGeom prst="rect">
            <a:avLst/>
          </a:pr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8" name="Rectangle 104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0800000" flipH="1">
            <a:off x="2220383" y="3"/>
            <a:ext cx="173728" cy="6872578"/>
          </a:xfrm>
          <a:prstGeom prst="rect">
            <a:avLst/>
          </a:prstGeom>
          <a:gradFill rotWithShape="1">
            <a:gsLst>
              <a:gs pos="0">
                <a:srgbClr val="004E8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4332757" y="-4348950"/>
            <a:ext cx="490783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10" name="Rectangle 104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 flipV="1">
            <a:off x="4506064" y="2221289"/>
            <a:ext cx="144158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0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азвание 1"/>
          <p:cNvSpPr>
            <a:spLocks noGrp="1"/>
          </p:cNvSpPr>
          <p:nvPr userDrawn="1">
            <p:ph type="ctrTitle"/>
          </p:nvPr>
        </p:nvSpPr>
        <p:spPr>
          <a:xfrm>
            <a:off x="2907366" y="3302282"/>
            <a:ext cx="5550834" cy="430887"/>
          </a:xfrm>
        </p:spPr>
        <p:txBody>
          <a:bodyPr lIns="0" tIns="0" rIns="0" bIns="0">
            <a:spAutoFit/>
          </a:bodyPr>
          <a:lstStyle>
            <a:lvl1pPr algn="l">
              <a:defRPr sz="2800" b="1" i="0">
                <a:solidFill>
                  <a:srgbClr val="015289"/>
                </a:solidFill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5" y="274648"/>
            <a:ext cx="8760470" cy="307777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4" y="6538827"/>
            <a:ext cx="2397125" cy="23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" y="-1"/>
            <a:ext cx="9143999" cy="6872578"/>
            <a:chOff x="1" y="-1"/>
            <a:chExt cx="9910800" cy="6872578"/>
          </a:xfrm>
        </p:grpSpPr>
        <p:sp>
          <p:nvSpPr>
            <p:cNvPr id="7" name="Rectangle 102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 rot="16200000" flipV="1">
              <a:off x="4900889" y="1867465"/>
              <a:ext cx="104225" cy="99060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000" b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102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 rot="5400000">
              <a:off x="4852801" y="-4852801"/>
              <a:ext cx="205200" cy="99108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0" i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152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ii.mosreg.ru/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://mbmosreg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eg"/><Relationship Id="rId11" Type="http://schemas.openxmlformats.org/officeDocument/2006/relationships/image" Target="../media/image7.png"/><Relationship Id="rId5" Type="http://schemas.openxmlformats.org/officeDocument/2006/relationships/image" Target="../media/image4.wmf"/><Relationship Id="rId10" Type="http://schemas.openxmlformats.org/officeDocument/2006/relationships/hyperlink" Target="http://www.fpmo.ru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fc-protvino.ru/uslugi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fpmo.ru/" TargetMode="External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7366" y="1862667"/>
            <a:ext cx="5550834" cy="2585323"/>
          </a:xfrm>
        </p:spPr>
        <p:txBody>
          <a:bodyPr/>
          <a:lstStyle/>
          <a:p>
            <a:r>
              <a:rPr lang="ru-RU" dirty="0" smtClean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городском округе Протвино в 2017 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0" y="733994"/>
            <a:ext cx="1106091" cy="1467991"/>
          </a:xfrm>
          <a:prstGeom prst="rect">
            <a:avLst/>
          </a:prstGeom>
          <a:noFill/>
          <a:ln>
            <a:noFill/>
          </a:ln>
          <a:effectLst>
            <a:glow rad="139700">
              <a:srgbClr val="517111">
                <a:alpha val="40000"/>
              </a:srgbClr>
            </a:glow>
          </a:effectLst>
          <a:scene3d>
            <a:camera prst="orthographicFront"/>
            <a:lightRig rig="three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r:id="rId4" imgW="2919984" imgH="3642360" progId="">
                  <p:embed/>
                </p:oleObj>
              </mc:Choice>
              <mc:Fallback>
                <p:oleObj r:id="rId4" imgW="2919984" imgH="3642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r:id="rId4" imgW="2919984" imgH="3642360" progId="">
                  <p:embed/>
                </p:oleObj>
              </mc:Choice>
              <mc:Fallback>
                <p:oleObj r:id="rId4" imgW="2919984" imgH="3642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11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1242180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3065962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7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7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2385998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4749428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8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4749428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3065958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10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336279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505976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5061" y="2342615"/>
            <a:ext cx="5550834" cy="12926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предпринимательства</a:t>
            </a:r>
            <a:r>
              <a:rPr lang="en-US" dirty="0" smtClean="0">
                <a:solidFill>
                  <a:srgbClr val="004586"/>
                </a:solidFill>
                <a:ea typeface="Calibri"/>
              </a:rPr>
              <a:t>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АО «Корпорация «МСП»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37258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r:id="rId3" imgW="2919984" imgH="3642360" progId="">
                  <p:embed/>
                </p:oleObj>
              </mc:Choice>
              <mc:Fallback>
                <p:oleObj r:id="rId3" imgW="2919984" imgH="36423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2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992"/>
            <a:ext cx="9144000" cy="5482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7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Услуга </a:t>
            </a:r>
            <a:r>
              <a:rPr lang="ru-RU" sz="17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 подбору по заданным параметрам информации о недвижимом имуществе, включенном в перечни государственного и муниципального имущества, предусмотренные частью 4 статьи 18 Федерального закона от 24.07.2007 № 209-ФЗ «О развитии малого и среднего предпринимательства в Российской Федерации», и свободном от прав третьих </a:t>
            </a:r>
            <a:r>
              <a:rPr lang="ru-RU" sz="17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лиц.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endParaRPr lang="ru-RU" sz="17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7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Услуга </a:t>
            </a:r>
            <a:r>
              <a:rPr lang="ru-RU" sz="17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 предоставлению по заданным параметрам информации об организации участия субъектов малого и среднего предпринимательства в закупках товаров, работ, услуг, в том числе инновационной продукции, высокотехнологичной продукции, конкретных заказчиков, определенных Правительством Российской Федерации в соответствии с Федеральным законом от 18 июля 2011 г. № 223-ФЗ «О закупках товаров, работ, услуг отдельными видами юридических лиц</a:t>
            </a:r>
            <a:r>
              <a:rPr lang="ru-RU" sz="17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».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7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Услуга </a:t>
            </a:r>
            <a:r>
              <a:rPr lang="ru-RU" sz="17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 предоставлению по заданным параметрам информации о формах и условиях финансовой поддержки субъектов малого и среднего </a:t>
            </a:r>
            <a:r>
              <a:rPr lang="ru-RU" sz="17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предпринимательства.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endParaRPr lang="ru-RU" sz="17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443" y="200025"/>
            <a:ext cx="8705881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15"/>
              </a:lnSpc>
              <a:spcAft>
                <a:spcPts val="750"/>
              </a:spcAft>
            </a:pPr>
            <a:r>
              <a:rPr lang="ru-RU" sz="1900" b="1" dirty="0" smtClean="0">
                <a:solidFill>
                  <a:srgbClr val="003CF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АО «Корпорация «МСП» </a:t>
            </a:r>
          </a:p>
          <a:p>
            <a:pPr algn="ctr">
              <a:lnSpc>
                <a:spcPts val="1715"/>
              </a:lnSpc>
              <a:spcAft>
                <a:spcPts val="750"/>
              </a:spcAft>
            </a:pPr>
            <a:r>
              <a:rPr lang="ru-RU" sz="1900" b="1" dirty="0" smtClean="0">
                <a:solidFill>
                  <a:srgbClr val="003CF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предоставляет следующие услуги субъектам малого и среднего предпринимательства в целях оказания им поддержки через многофункциональные центры предоставления государственных и муниципальных услуг:</a:t>
            </a:r>
          </a:p>
        </p:txBody>
      </p:sp>
    </p:spTree>
    <p:extLst>
      <p:ext uri="{BB962C8B-B14F-4D97-AF65-F5344CB8AC3E}">
        <p14:creationId xmlns:p14="http://schemas.microsoft.com/office/powerpoint/2010/main" val="25223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8" y="671513"/>
            <a:ext cx="8764587" cy="547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tabLst>
                <a:tab pos="270510" algn="l"/>
              </a:tabLst>
            </a:pPr>
            <a:r>
              <a:rPr lang="ru-RU" sz="16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4. Услуга по информированию о тренингах по программам обучения АО «Корпорация «МСП» и электронная запись на участие в таких тренингах.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  <a:tabLst>
                <a:tab pos="270510" algn="l"/>
              </a:tabLst>
            </a:pPr>
            <a:endParaRPr lang="ru-RU" sz="17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tabLst>
                <a:tab pos="270510" algn="l"/>
              </a:tabLst>
            </a:pPr>
            <a:r>
              <a:rPr lang="ru-RU" sz="17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5. Услуга по предоставлению по заданным параметрам информации об объемах и номенклатуре закупок конкретных и отдельных заказчиков, определенных в соответствии с Федеральным законом от 18 июля 2011 г. № 223-ФЗ «О закупках товаров, работ, услуг отдельными видами юридических лиц», у субъектов малого и среднего предпринимательства в текущем году.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  <a:tabLst>
                <a:tab pos="270510" algn="l"/>
              </a:tabLst>
            </a:pPr>
            <a:endParaRPr lang="ru-RU" sz="17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tabLst>
                <a:tab pos="270510" algn="l"/>
              </a:tabLst>
            </a:pPr>
            <a:r>
              <a:rPr lang="ru-RU" sz="1700" b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6. Предоставление </a:t>
            </a:r>
            <a:r>
              <a:rPr lang="ru-RU" sz="17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информации об органах государственной власти Российской Федерации, органах местного самоуправления, организациях, образующих инфраструктуру поддержки субъектов малого и среднего предпринимательства, о мерах и условиях поддержки, предоставляемой на федеральном, региональном и муниципальном уровнях субъектам малого и среднего предпринимательства. </a:t>
            </a:r>
          </a:p>
          <a:p>
            <a:pPr marL="342900" lvl="0" indent="-342900" algn="just">
              <a:lnSpc>
                <a:spcPct val="115000"/>
              </a:lnSpc>
              <a:tabLst>
                <a:tab pos="270510" algn="l"/>
              </a:tabLst>
            </a:pPr>
            <a:endParaRPr lang="ru-RU" sz="17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tabLst>
                <a:tab pos="270510" algn="l"/>
              </a:tabLst>
            </a:pPr>
            <a:r>
              <a:rPr lang="ru-RU" sz="17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7.   Услуга по регистрации на Портале Бизнес-навигатора МСП.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7652" y="614364"/>
            <a:ext cx="774976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Всю информацию по Бизнес-навигатору МСП можно получить на официальном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сайте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МФЦ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http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://</a:t>
            </a: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mfc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-</a:t>
            </a: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protvino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.</a:t>
            </a: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ru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/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uslugi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  <a:hlinkClick r:id="rId2"/>
              </a:rPr>
              <a:t>/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/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ли на странице МФЦ городского сайта Протвино </a:t>
            </a:r>
          </a:p>
          <a:p>
            <a:pPr algn="ctr"/>
            <a:endParaRPr lang="en-US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http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://</a:t>
            </a: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protvino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ru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/</a:t>
            </a: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mfc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/ 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6" y="214313"/>
            <a:ext cx="8760469" cy="86177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cs typeface="Aharoni" pitchFamily="2" charset="-79"/>
              </a:rPr>
              <a:t>Бизнес навигатор корпорации МСП</a:t>
            </a:r>
            <a:br>
              <a:rPr lang="ru-RU" sz="2800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2800" i="1" dirty="0" smtClean="0">
                <a:solidFill>
                  <a:srgbClr val="FF0000"/>
                </a:solidFill>
                <a:cs typeface="Aharoni" pitchFamily="2" charset="-79"/>
              </a:rPr>
              <a:t>Портал бизнес навигатора </a:t>
            </a:r>
            <a:endParaRPr lang="ru-RU" sz="2800" i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9856" y="1290310"/>
            <a:ext cx="87604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рамках проекта бизнесмены могут найти информацию для предпринимателей: советы по расчету бизнес-плана, информацию о кредитных продуктах различных банков и планах по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госзакупкам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мерах господдержки для сектора МСП.</a:t>
            </a:r>
          </a:p>
          <a:p>
            <a:pPr algn="just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Частью экосистемы бизнес-навигатора является технологическая платформа «Поток», которая была разработана группой компаний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Rambler&amp;Co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совместно с корпорацией МСП и может обеспечить предпринимателей собственным сайтом, инструментами для его продвижения, системой аналитики и отслеживания эффективности. </a:t>
            </a:r>
          </a:p>
          <a:p>
            <a:pPr algn="just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«Интернет-ресурс бесплатно позволяет тем, кто планирует открыть бизнес, раскрыть свой предпринимательский потенциал без дополнительных затрат на поиск и получение необходимой информации, а также будет полезен тем, кто хочет расширить имеющийся бизнес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8" y="166185"/>
            <a:ext cx="8650287" cy="696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Уважаемые жители Протвино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Приглашаем </a:t>
            </a: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вас в МАУ «МФЦ г. Протвино» для возможности воспользоваться услугой Федеральной Корпорации по развитию среднего и малого предпринимательства по регистрации на портале Бизнес-навигатора МСП.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Бизнес навигатор Корпорации МСП </a:t>
            </a:r>
            <a:r>
              <a:rPr lang="ru-RU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это </a:t>
            </a: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ресурс для предпринимателей, которые хотят открыть или расширить свой бизнес, и работать честно, легально, платить все налоги и отчисления, зарабатывая на свое будущее и будущее своих детей.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помощью Бизнес навигатора Вы можете: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выбрать бизнес;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рассчитать бизнес-план;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подобрать помещение для бизнеса;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узнать о мерах поддержки бизнеса;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найти, где взять кредит и оформить гарантию;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найти и проверить контрагента;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разместить информацию о своей компании и продукции;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узнать о закупках крупных компаний и быть постоянно в курсе таких закупок</a:t>
            </a:r>
            <a:r>
              <a:rPr lang="ru-RU" sz="1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03CFE"/>
                </a:solidFill>
                <a:latin typeface="Arial" pitchFamily="34" charset="0"/>
                <a:cs typeface="Arial" pitchFamily="34" charset="0"/>
              </a:rPr>
              <a:t>Более подробную информацию можно узнать в центре </a:t>
            </a:r>
            <a:r>
              <a:rPr lang="ru-RU" b="1" dirty="0" smtClean="0">
                <a:solidFill>
                  <a:srgbClr val="003CF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3CFE"/>
                </a:solidFill>
                <a:latin typeface="Arial" pitchFamily="34" charset="0"/>
                <a:cs typeface="Arial" pitchFamily="34" charset="0"/>
              </a:rPr>
              <a:t>Мои Документы» </a:t>
            </a:r>
            <a:endParaRPr lang="ru-RU" b="1" dirty="0" smtClean="0">
              <a:solidFill>
                <a:srgbClr val="003CF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3CFE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003CFE"/>
                </a:solidFill>
                <a:latin typeface="Arial" pitchFamily="34" charset="0"/>
                <a:cs typeface="Arial" pitchFamily="34" charset="0"/>
              </a:rPr>
              <a:t>адресу: Протвино, ул. Победы, д. </a:t>
            </a:r>
            <a:r>
              <a:rPr lang="ru-RU" b="1" dirty="0" smtClean="0">
                <a:solidFill>
                  <a:srgbClr val="003CFE"/>
                </a:solidFill>
                <a:latin typeface="Arial" pitchFamily="34" charset="0"/>
                <a:cs typeface="Arial" pitchFamily="34" charset="0"/>
              </a:rPr>
              <a:t>2В, тел. 8(4967)34-05-08</a:t>
            </a:r>
            <a:endParaRPr lang="ru-RU" b="1" dirty="0">
              <a:solidFill>
                <a:srgbClr val="003CFE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r:id="rId3" imgW="2919984" imgH="3642360" progId="">
                  <p:embed/>
                </p:oleObj>
              </mc:Choice>
              <mc:Fallback>
                <p:oleObj r:id="rId3" imgW="2919984" imgH="36423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0325" y="3021868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325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1085708"/>
            <a:ext cx="6874292" cy="146558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</a:t>
            </a:r>
            <a:r>
              <a:rPr lang="ru-RU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муниципальной программы 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Развитие малого и среднего предпринимательства в городском округе </a:t>
            </a:r>
          </a:p>
          <a:p>
            <a:pPr algn="ctr"/>
            <a:r>
              <a:rPr lang="ru-RU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Протвино на 2017-2021 годы» 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133" y="5068711"/>
            <a:ext cx="87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юридические лица и индивидуальные предприниматели, зарегистрированные в установленном порядке и осуществляющие свою деятельность на территории городского округа Протвино, относящиеся к субъектам МСП</a:t>
            </a:r>
            <a:endParaRPr lang="ru-RU" b="1" kern="0" dirty="0">
              <a:solidFill>
                <a:srgbClr val="002060"/>
              </a:solidFill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24" y="161032"/>
            <a:ext cx="552901" cy="821635"/>
          </a:xfrm>
          <a:prstGeom prst="rect">
            <a:avLst/>
          </a:prstGeom>
          <a:noFill/>
          <a:ln>
            <a:noFill/>
          </a:ln>
          <a:effectLst>
            <a:glow rad="139700">
              <a:srgbClr val="517111">
                <a:alpha val="40000"/>
              </a:srgbClr>
            </a:glow>
          </a:effectLst>
          <a:scene3d>
            <a:camera prst="orthographicFront"/>
            <a:lightRig rig="three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оборудования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47760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Бывшего в эксплуатации более 5 лет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215,0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тыс.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рублей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24" y="161032"/>
            <a:ext cx="552901" cy="821635"/>
          </a:xfrm>
          <a:prstGeom prst="rect">
            <a:avLst/>
          </a:prstGeom>
          <a:noFill/>
          <a:ln>
            <a:noFill/>
          </a:ln>
          <a:effectLst>
            <a:glow rad="139700">
              <a:srgbClr val="517111">
                <a:alpha val="40000"/>
              </a:srgbClr>
            </a:glow>
          </a:effectLst>
          <a:scene3d>
            <a:camera prst="orthographicFront"/>
            <a:lightRig rig="three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r:id="rId3" imgW="2919984" imgH="3642360" progId="">
                  <p:embed/>
                </p:oleObj>
              </mc:Choice>
              <mc:Fallback>
                <p:oleObj r:id="rId3" imgW="2919984" imgH="3642360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r:id="rId4" imgW="2919984" imgH="3642360" progId="">
                  <p:embed/>
                </p:oleObj>
              </mc:Choice>
              <mc:Fallback>
                <p:oleObj r:id="rId4" imgW="2919984" imgH="36423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r:id="rId5" imgW="2919984" imgH="3642360" progId="">
                  <p:embed/>
                </p:oleObj>
              </mc:Choice>
              <mc:Fallback>
                <p:oleObj r:id="rId5" imgW="2919984" imgH="364236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7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r:id="rId5" imgW="2919984" imgH="3642360" progId="">
                  <p:embed/>
                </p:oleObj>
              </mc:Choice>
              <mc:Fallback>
                <p:oleObj r:id="rId5" imgW="2919984" imgH="3642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r:id="rId4" imgW="2919984" imgH="3642360" progId="">
                  <p:embed/>
                </p:oleObj>
              </mc:Choice>
              <mc:Fallback>
                <p:oleObj r:id="rId4" imgW="2919984" imgH="364236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r:id="rId4" imgW="2919984" imgH="3642360" progId="">
                  <p:embed/>
                </p:oleObj>
              </mc:Choice>
              <mc:Fallback>
                <p:oleObj r:id="rId4" imgW="2919984" imgH="3642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9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6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RB8.lYDeEWTPepbkWFX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13033</TotalTime>
  <Words>1228</Words>
  <Application>Microsoft Office PowerPoint</Application>
  <PresentationFormat>Экран (4:3)</PresentationFormat>
  <Paragraphs>172</Paragraphs>
  <Slides>18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ＭＳ Ｐゴシック</vt:lpstr>
      <vt:lpstr>Aharoni</vt:lpstr>
      <vt:lpstr>Arial</vt:lpstr>
      <vt:lpstr>Calibri</vt:lpstr>
      <vt:lpstr>Symbol</vt:lpstr>
      <vt:lpstr>Times New Roman</vt:lpstr>
      <vt:lpstr>Wingdings</vt:lpstr>
      <vt:lpstr>Тема Office</vt:lpstr>
      <vt:lpstr>Поддержка малого и среднего предпринимательства в городском округе Протвино в 2017 году  СУБСИДИИ </vt:lpstr>
      <vt:lpstr>МЕРЫ ФИНАНСОВОЙ ПОДДЕРЖКИ – СУБСИДИИ</vt:lpstr>
      <vt:lpstr>МЕРЫ ФИНАНСОВОЙ ПОДДЕРЖКИ – СУБСИДИИ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Поддержка малого и среднего предпринимательства  АО «Корпорация «МСП»</vt:lpstr>
      <vt:lpstr>Презентация PowerPoint</vt:lpstr>
      <vt:lpstr>Презентация PowerPoint</vt:lpstr>
      <vt:lpstr>Презентация PowerPoint</vt:lpstr>
      <vt:lpstr>Бизнес навигатор корпорации МСП Портал бизнес навигатора </vt:lpstr>
      <vt:lpstr>Презентация PowerPoint</vt:lpstr>
      <vt:lpstr>СПАСИБО ЗА ВНИМАНИЕ!</vt:lpstr>
    </vt:vector>
  </TitlesOfParts>
  <Company>infoexp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рплрп</dc:creator>
  <cp:lastModifiedBy>Елена Ивановна Яковлева</cp:lastModifiedBy>
  <cp:revision>407</cp:revision>
  <cp:lastPrinted>2017-07-13T06:45:40Z</cp:lastPrinted>
  <dcterms:created xsi:type="dcterms:W3CDTF">2015-04-14T10:20:06Z</dcterms:created>
  <dcterms:modified xsi:type="dcterms:W3CDTF">2017-08-15T06:12:49Z</dcterms:modified>
</cp:coreProperties>
</file>