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0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00" r:id="rId3"/>
    <p:sldId id="319" r:id="rId4"/>
    <p:sldId id="301" r:id="rId5"/>
    <p:sldId id="302" r:id="rId6"/>
    <p:sldId id="304" r:id="rId7"/>
    <p:sldId id="303" r:id="rId8"/>
    <p:sldId id="305" r:id="rId9"/>
    <p:sldId id="306" r:id="rId10"/>
    <p:sldId id="307" r:id="rId11"/>
    <p:sldId id="324" r:id="rId12"/>
    <p:sldId id="325" r:id="rId13"/>
    <p:sldId id="326" r:id="rId14"/>
    <p:sldId id="308" r:id="rId15"/>
    <p:sldId id="323" r:id="rId16"/>
    <p:sldId id="320" r:id="rId17"/>
    <p:sldId id="321" r:id="rId18"/>
    <p:sldId id="312" r:id="rId19"/>
    <p:sldId id="314" r:id="rId20"/>
    <p:sldId id="316" r:id="rId21"/>
    <p:sldId id="317" r:id="rId22"/>
    <p:sldId id="322" r:id="rId23"/>
    <p:sldId id="318" r:id="rId24"/>
  </p:sldIdLst>
  <p:sldSz cx="9144000" cy="6858000" type="screen4x3"/>
  <p:notesSz cx="6669088" cy="9928225"/>
  <p:custDataLst>
    <p:tags r:id="rId27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82">
          <p15:clr>
            <a:srgbClr val="A4A3A4"/>
          </p15:clr>
        </p15:guide>
        <p15:guide id="2" pos="2925">
          <p15:clr>
            <a:srgbClr val="A4A3A4"/>
          </p15:clr>
        </p15:guide>
        <p15:guide id="3" pos="3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EAEAEA"/>
    <a:srgbClr val="DDDDFF"/>
    <a:srgbClr val="ABABFF"/>
    <a:srgbClr val="E2E2E2"/>
    <a:srgbClr val="E4E4E4"/>
    <a:srgbClr val="D3D3D3"/>
    <a:srgbClr val="FFC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4" autoAdjust="0"/>
    <p:restoredTop sz="94660"/>
  </p:normalViewPr>
  <p:slideViewPr>
    <p:cSldViewPr>
      <p:cViewPr varScale="1">
        <p:scale>
          <a:sx n="77" d="100"/>
          <a:sy n="77" d="100"/>
        </p:scale>
        <p:origin x="1374" y="90"/>
      </p:cViewPr>
      <p:guideLst>
        <p:guide orient="horz" pos="482"/>
        <p:guide pos="2925"/>
        <p:guide pos="3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78" y="-96"/>
      </p:cViewPr>
      <p:guideLst>
        <p:guide orient="horz" pos="312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://minpromtorg.gov.ru/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://minpromtorg.gov.ru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B763E4-DD0D-4774-8868-16EAD666A0B8}" type="doc">
      <dgm:prSet loTypeId="urn:microsoft.com/office/officeart/2005/8/layout/hList6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56A8B56-AFDF-4471-830B-5238B11FF677}">
      <dgm:prSet phldrT="[Текст]"/>
      <dgm:spPr/>
      <dgm:t>
        <a:bodyPr/>
        <a:lstStyle/>
        <a:p>
          <a:pPr>
            <a:lnSpc>
              <a:spcPct val="100000"/>
            </a:lnSpc>
          </a:pPr>
          <a:r>
            <a:rPr lang="ru-RU" b="0" dirty="0" smtClean="0"/>
            <a:t>Минпромторг России за 30 дней до конкурса размещает на своем официальном сайте извещение о проведении конкурса с указанием сроков его проведения и приложением конкурсной документации.</a:t>
          </a:r>
          <a:endParaRPr lang="ru-RU" b="0" dirty="0"/>
        </a:p>
      </dgm:t>
    </dgm:pt>
    <dgm:pt modelId="{5FA7FEE7-045D-4D4E-AFE3-9BF1A6AF1D8F}" type="parTrans" cxnId="{9F8E51ED-2FA5-4960-853E-C620A8DD5FF2}">
      <dgm:prSet/>
      <dgm:spPr/>
      <dgm:t>
        <a:bodyPr/>
        <a:lstStyle/>
        <a:p>
          <a:endParaRPr lang="ru-RU"/>
        </a:p>
      </dgm:t>
    </dgm:pt>
    <dgm:pt modelId="{372646DB-7E7E-4776-BFAD-6423FA2278D6}" type="sibTrans" cxnId="{9F8E51ED-2FA5-4960-853E-C620A8DD5FF2}">
      <dgm:prSet/>
      <dgm:spPr/>
      <dgm:t>
        <a:bodyPr/>
        <a:lstStyle/>
        <a:p>
          <a:endParaRPr lang="ru-RU"/>
        </a:p>
      </dgm:t>
    </dgm:pt>
    <dgm:pt modelId="{011C856E-16BB-4F8C-A1EF-4E640A8AC1FF}">
      <dgm:prSet phldrT="[Текст]"/>
      <dgm:spPr/>
      <dgm:t>
        <a:bodyPr/>
        <a:lstStyle/>
        <a:p>
          <a:r>
            <a:rPr lang="ru-RU" dirty="0" smtClean="0"/>
            <a:t>Для участия в предварительном отборе участников конкурса организация должна представить не позднее чем за 15 дней до объявленного дня проведения конкурса документы, указанные в п. 10 постановления №1312</a:t>
          </a:r>
          <a:endParaRPr lang="ru-RU" dirty="0"/>
        </a:p>
      </dgm:t>
    </dgm:pt>
    <dgm:pt modelId="{4BBF9B52-C923-4E5A-A56D-5F7075A577E8}" type="parTrans" cxnId="{3E5E1BA2-B120-4867-A04E-0323A0962941}">
      <dgm:prSet/>
      <dgm:spPr/>
      <dgm:t>
        <a:bodyPr/>
        <a:lstStyle/>
        <a:p>
          <a:endParaRPr lang="ru-RU"/>
        </a:p>
      </dgm:t>
    </dgm:pt>
    <dgm:pt modelId="{361C2834-A713-4ED7-850B-B2FE6A24C1C9}" type="sibTrans" cxnId="{3E5E1BA2-B120-4867-A04E-0323A0962941}">
      <dgm:prSet/>
      <dgm:spPr/>
      <dgm:t>
        <a:bodyPr/>
        <a:lstStyle/>
        <a:p>
          <a:endParaRPr lang="ru-RU"/>
        </a:p>
      </dgm:t>
    </dgm:pt>
    <dgm:pt modelId="{8FFBF626-95A1-478B-B3C3-885CCBDB5538}">
      <dgm:prSet phldrT="[Текст]"/>
      <dgm:spPr/>
      <dgm:t>
        <a:bodyPr/>
        <a:lstStyle/>
        <a:p>
          <a:r>
            <a:rPr lang="ru-RU" b="0" dirty="0" smtClean="0"/>
            <a:t>В течение 3 дней со дня подписания протокола оценки и сопоставления заявок на участие в конкурсе Минпромторг передает победителю 1 экземпляр протокола и публикует результаты проведения конкурса на официальном сайте, а также передает победителю проект договора</a:t>
          </a:r>
          <a:endParaRPr lang="ru-RU" b="0" dirty="0"/>
        </a:p>
      </dgm:t>
    </dgm:pt>
    <dgm:pt modelId="{2403CDEC-C213-4DF0-B305-33A3D144762B}" type="parTrans" cxnId="{8516EF89-FCDC-4FFB-BFB7-DE0BA13F987B}">
      <dgm:prSet/>
      <dgm:spPr/>
      <dgm:t>
        <a:bodyPr/>
        <a:lstStyle/>
        <a:p>
          <a:endParaRPr lang="ru-RU"/>
        </a:p>
      </dgm:t>
    </dgm:pt>
    <dgm:pt modelId="{ACCB51A7-BED2-44FA-99BC-8CC483AD2B57}" type="sibTrans" cxnId="{8516EF89-FCDC-4FFB-BFB7-DE0BA13F987B}">
      <dgm:prSet/>
      <dgm:spPr/>
      <dgm:t>
        <a:bodyPr/>
        <a:lstStyle/>
        <a:p>
          <a:endParaRPr lang="ru-RU"/>
        </a:p>
      </dgm:t>
    </dgm:pt>
    <dgm:pt modelId="{85E22743-3FD7-4852-8DBF-5FB30CC5C4B2}">
      <dgm:prSet phldrT="[Текст]"/>
      <dgm:spPr/>
      <dgm:t>
        <a:bodyPr/>
        <a:lstStyle/>
        <a:p>
          <a:r>
            <a:rPr lang="ru-RU" b="0" dirty="0" smtClean="0"/>
            <a:t>Для участия в конкурсе организации, прошедшие предварительный отбор должны представить не менее чем за 1 день до объявленного дня проведения конкурса документы, указанные в п. 12 постановления № 1312</a:t>
          </a:r>
          <a:endParaRPr lang="ru-RU" b="0" dirty="0"/>
        </a:p>
      </dgm:t>
    </dgm:pt>
    <dgm:pt modelId="{D115E3DD-CD8E-47A0-9375-9078D6E86204}" type="parTrans" cxnId="{B4971E33-6616-4C4E-93A2-BB30CEC6E790}">
      <dgm:prSet/>
      <dgm:spPr/>
      <dgm:t>
        <a:bodyPr/>
        <a:lstStyle/>
        <a:p>
          <a:endParaRPr lang="ru-RU"/>
        </a:p>
      </dgm:t>
    </dgm:pt>
    <dgm:pt modelId="{22CA4C71-EDB4-4A9E-9459-2A57B54FB94F}" type="sibTrans" cxnId="{B4971E33-6616-4C4E-93A2-BB30CEC6E790}">
      <dgm:prSet/>
      <dgm:spPr/>
      <dgm:t>
        <a:bodyPr/>
        <a:lstStyle/>
        <a:p>
          <a:endParaRPr lang="ru-RU"/>
        </a:p>
      </dgm:t>
    </dgm:pt>
    <dgm:pt modelId="{8BA67EE8-47EB-4003-B6D5-14D42AB6CB96}">
      <dgm:prSet phldrT="[Текст]" custT="1"/>
      <dgm:spPr/>
      <dgm:t>
        <a:bodyPr/>
        <a:lstStyle/>
        <a:p>
          <a:r>
            <a:rPr lang="ru-RU" sz="1300" b="0" dirty="0" smtClean="0"/>
            <a:t>Минпромторг размещает список организаций, прошедших предварительный отбор участников конкурса, на официальном сайте </a:t>
          </a:r>
          <a:r>
            <a:rPr lang="en-US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http</a:t>
          </a:r>
          <a:r>
            <a:rPr lang="ru-RU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://</a:t>
          </a:r>
          <a:r>
            <a:rPr lang="en-US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minpromtorg</a:t>
          </a:r>
          <a:r>
            <a:rPr lang="ru-RU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.</a:t>
          </a:r>
          <a:r>
            <a:rPr lang="en-US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gov</a:t>
          </a:r>
          <a:r>
            <a:rPr lang="ru-RU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.</a:t>
          </a:r>
          <a:r>
            <a:rPr lang="en-US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ru</a:t>
          </a:r>
          <a:r>
            <a:rPr lang="ru-RU" sz="1000" b="1" dirty="0" smtClean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ru-RU" sz="1300" b="0" dirty="0" smtClean="0"/>
            <a:t>не позднее чем за 5 дней до объявленного дня проведения конкурса</a:t>
          </a:r>
          <a:endParaRPr lang="ru-RU" sz="1300" b="0" dirty="0"/>
        </a:p>
      </dgm:t>
    </dgm:pt>
    <dgm:pt modelId="{82A4C2E7-81FC-4E7B-9F78-8A5547436C84}" type="parTrans" cxnId="{7DD27AD0-E212-4BEC-8382-54D0F123704D}">
      <dgm:prSet/>
      <dgm:spPr/>
      <dgm:t>
        <a:bodyPr/>
        <a:lstStyle/>
        <a:p>
          <a:endParaRPr lang="ru-RU"/>
        </a:p>
      </dgm:t>
    </dgm:pt>
    <dgm:pt modelId="{9636B70A-8657-4D78-8DF4-D106D9355986}" type="sibTrans" cxnId="{7DD27AD0-E212-4BEC-8382-54D0F123704D}">
      <dgm:prSet/>
      <dgm:spPr/>
      <dgm:t>
        <a:bodyPr/>
        <a:lstStyle/>
        <a:p>
          <a:endParaRPr lang="ru-RU"/>
        </a:p>
      </dgm:t>
    </dgm:pt>
    <dgm:pt modelId="{3E828D5F-5753-4BED-9629-D9BFBA53206A}" type="pres">
      <dgm:prSet presAssocID="{B4B763E4-DD0D-4774-8868-16EAD666A0B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05AB7CE-6E7F-428D-9FF3-85B7CCCEE26C}" type="pres">
      <dgm:prSet presAssocID="{E56A8B56-AFDF-4471-830B-5238B11FF67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E568A1-83F6-4A6A-827D-1C9F02D9A3ED}" type="pres">
      <dgm:prSet presAssocID="{372646DB-7E7E-4776-BFAD-6423FA2278D6}" presName="sibTrans" presStyleCnt="0"/>
      <dgm:spPr/>
    </dgm:pt>
    <dgm:pt modelId="{0DAAFE68-085C-4EB1-A844-99CDA3503FFA}" type="pres">
      <dgm:prSet presAssocID="{011C856E-16BB-4F8C-A1EF-4E640A8AC1F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B8EEF4-2759-43B3-BB93-781B4720E794}" type="pres">
      <dgm:prSet presAssocID="{361C2834-A713-4ED7-850B-B2FE6A24C1C9}" presName="sibTrans" presStyleCnt="0"/>
      <dgm:spPr/>
    </dgm:pt>
    <dgm:pt modelId="{6A7432AC-EFA8-4C41-9FA8-5F9664AE43CD}" type="pres">
      <dgm:prSet presAssocID="{8BA67EE8-47EB-4003-B6D5-14D42AB6CB9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D910E5-3C76-4E32-8943-4234FEA3EB57}" type="pres">
      <dgm:prSet presAssocID="{9636B70A-8657-4D78-8DF4-D106D9355986}" presName="sibTrans" presStyleCnt="0"/>
      <dgm:spPr/>
    </dgm:pt>
    <dgm:pt modelId="{B42FA836-0B37-4A22-8BB0-A67F26622C50}" type="pres">
      <dgm:prSet presAssocID="{85E22743-3FD7-4852-8DBF-5FB30CC5C4B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8F0A26-7E86-4F52-9C16-C65D666187BA}" type="pres">
      <dgm:prSet presAssocID="{22CA4C71-EDB4-4A9E-9459-2A57B54FB94F}" presName="sibTrans" presStyleCnt="0"/>
      <dgm:spPr/>
    </dgm:pt>
    <dgm:pt modelId="{AF90F81B-18D7-42CE-BFCC-C06182FCECF6}" type="pres">
      <dgm:prSet presAssocID="{8FFBF626-95A1-478B-B3C3-885CCBDB553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E4E5D7-50CC-4FCE-AD99-A847158F7D08}" type="presOf" srcId="{8FFBF626-95A1-478B-B3C3-885CCBDB5538}" destId="{AF90F81B-18D7-42CE-BFCC-C06182FCECF6}" srcOrd="0" destOrd="0" presId="urn:microsoft.com/office/officeart/2005/8/layout/hList6"/>
    <dgm:cxn modelId="{2E64464A-D70A-4390-AC2B-68DD957A4E3A}" type="presOf" srcId="{B4B763E4-DD0D-4774-8868-16EAD666A0B8}" destId="{3E828D5F-5753-4BED-9629-D9BFBA53206A}" srcOrd="0" destOrd="0" presId="urn:microsoft.com/office/officeart/2005/8/layout/hList6"/>
    <dgm:cxn modelId="{B943F5D3-467B-44BC-A0F1-D898B35DB6F2}" type="presOf" srcId="{85E22743-3FD7-4852-8DBF-5FB30CC5C4B2}" destId="{B42FA836-0B37-4A22-8BB0-A67F26622C50}" srcOrd="0" destOrd="0" presId="urn:microsoft.com/office/officeart/2005/8/layout/hList6"/>
    <dgm:cxn modelId="{B4971E33-6616-4C4E-93A2-BB30CEC6E790}" srcId="{B4B763E4-DD0D-4774-8868-16EAD666A0B8}" destId="{85E22743-3FD7-4852-8DBF-5FB30CC5C4B2}" srcOrd="3" destOrd="0" parTransId="{D115E3DD-CD8E-47A0-9375-9078D6E86204}" sibTransId="{22CA4C71-EDB4-4A9E-9459-2A57B54FB94F}"/>
    <dgm:cxn modelId="{6117B59E-87DA-4A94-96C8-234F8AF6C5C1}" type="presOf" srcId="{E56A8B56-AFDF-4471-830B-5238B11FF677}" destId="{805AB7CE-6E7F-428D-9FF3-85B7CCCEE26C}" srcOrd="0" destOrd="0" presId="urn:microsoft.com/office/officeart/2005/8/layout/hList6"/>
    <dgm:cxn modelId="{8516EF89-FCDC-4FFB-BFB7-DE0BA13F987B}" srcId="{B4B763E4-DD0D-4774-8868-16EAD666A0B8}" destId="{8FFBF626-95A1-478B-B3C3-885CCBDB5538}" srcOrd="4" destOrd="0" parTransId="{2403CDEC-C213-4DF0-B305-33A3D144762B}" sibTransId="{ACCB51A7-BED2-44FA-99BC-8CC483AD2B57}"/>
    <dgm:cxn modelId="{9F8E51ED-2FA5-4960-853E-C620A8DD5FF2}" srcId="{B4B763E4-DD0D-4774-8868-16EAD666A0B8}" destId="{E56A8B56-AFDF-4471-830B-5238B11FF677}" srcOrd="0" destOrd="0" parTransId="{5FA7FEE7-045D-4D4E-AFE3-9BF1A6AF1D8F}" sibTransId="{372646DB-7E7E-4776-BFAD-6423FA2278D6}"/>
    <dgm:cxn modelId="{7DD27AD0-E212-4BEC-8382-54D0F123704D}" srcId="{B4B763E4-DD0D-4774-8868-16EAD666A0B8}" destId="{8BA67EE8-47EB-4003-B6D5-14D42AB6CB96}" srcOrd="2" destOrd="0" parTransId="{82A4C2E7-81FC-4E7B-9F78-8A5547436C84}" sibTransId="{9636B70A-8657-4D78-8DF4-D106D9355986}"/>
    <dgm:cxn modelId="{CF1CAD11-9555-46AF-953D-744A2B974146}" type="presOf" srcId="{011C856E-16BB-4F8C-A1EF-4E640A8AC1FF}" destId="{0DAAFE68-085C-4EB1-A844-99CDA3503FFA}" srcOrd="0" destOrd="0" presId="urn:microsoft.com/office/officeart/2005/8/layout/hList6"/>
    <dgm:cxn modelId="{4DD7DD61-90D5-4434-ABB3-B72A4B0A45E4}" type="presOf" srcId="{8BA67EE8-47EB-4003-B6D5-14D42AB6CB96}" destId="{6A7432AC-EFA8-4C41-9FA8-5F9664AE43CD}" srcOrd="0" destOrd="0" presId="urn:microsoft.com/office/officeart/2005/8/layout/hList6"/>
    <dgm:cxn modelId="{3E5E1BA2-B120-4867-A04E-0323A0962941}" srcId="{B4B763E4-DD0D-4774-8868-16EAD666A0B8}" destId="{011C856E-16BB-4F8C-A1EF-4E640A8AC1FF}" srcOrd="1" destOrd="0" parTransId="{4BBF9B52-C923-4E5A-A56D-5F7075A577E8}" sibTransId="{361C2834-A713-4ED7-850B-B2FE6A24C1C9}"/>
    <dgm:cxn modelId="{2831DC8A-3CEB-4057-952D-ADC5264879EB}" type="presParOf" srcId="{3E828D5F-5753-4BED-9629-D9BFBA53206A}" destId="{805AB7CE-6E7F-428D-9FF3-85B7CCCEE26C}" srcOrd="0" destOrd="0" presId="urn:microsoft.com/office/officeart/2005/8/layout/hList6"/>
    <dgm:cxn modelId="{FE28F2EE-229B-40AF-B8EF-A600965E3626}" type="presParOf" srcId="{3E828D5F-5753-4BED-9629-D9BFBA53206A}" destId="{E4E568A1-83F6-4A6A-827D-1C9F02D9A3ED}" srcOrd="1" destOrd="0" presId="urn:microsoft.com/office/officeart/2005/8/layout/hList6"/>
    <dgm:cxn modelId="{E0792B86-A0C3-4E5A-8EFE-F02807ABC6FA}" type="presParOf" srcId="{3E828D5F-5753-4BED-9629-D9BFBA53206A}" destId="{0DAAFE68-085C-4EB1-A844-99CDA3503FFA}" srcOrd="2" destOrd="0" presId="urn:microsoft.com/office/officeart/2005/8/layout/hList6"/>
    <dgm:cxn modelId="{9DC91F51-6793-4149-96E5-5FDB2B6AB8E2}" type="presParOf" srcId="{3E828D5F-5753-4BED-9629-D9BFBA53206A}" destId="{D8B8EEF4-2759-43B3-BB93-781B4720E794}" srcOrd="3" destOrd="0" presId="urn:microsoft.com/office/officeart/2005/8/layout/hList6"/>
    <dgm:cxn modelId="{9D516797-A5DF-47CE-A139-E764C2FC2EBC}" type="presParOf" srcId="{3E828D5F-5753-4BED-9629-D9BFBA53206A}" destId="{6A7432AC-EFA8-4C41-9FA8-5F9664AE43CD}" srcOrd="4" destOrd="0" presId="urn:microsoft.com/office/officeart/2005/8/layout/hList6"/>
    <dgm:cxn modelId="{76220812-7BD6-4B91-B6B5-82398AF082A9}" type="presParOf" srcId="{3E828D5F-5753-4BED-9629-D9BFBA53206A}" destId="{C5D910E5-3C76-4E32-8943-4234FEA3EB57}" srcOrd="5" destOrd="0" presId="urn:microsoft.com/office/officeart/2005/8/layout/hList6"/>
    <dgm:cxn modelId="{96E6AA7B-FCDD-442D-A025-1AD818038105}" type="presParOf" srcId="{3E828D5F-5753-4BED-9629-D9BFBA53206A}" destId="{B42FA836-0B37-4A22-8BB0-A67F26622C50}" srcOrd="6" destOrd="0" presId="urn:microsoft.com/office/officeart/2005/8/layout/hList6"/>
    <dgm:cxn modelId="{A7372998-7589-4C6E-8EED-9A0915A014F1}" type="presParOf" srcId="{3E828D5F-5753-4BED-9629-D9BFBA53206A}" destId="{968F0A26-7E86-4F52-9C16-C65D666187BA}" srcOrd="7" destOrd="0" presId="urn:microsoft.com/office/officeart/2005/8/layout/hList6"/>
    <dgm:cxn modelId="{1C440575-08E2-4EFC-B6CA-13E996019F52}" type="presParOf" srcId="{3E828D5F-5753-4BED-9629-D9BFBA53206A}" destId="{AF90F81B-18D7-42CE-BFCC-C06182FCECF6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AB7CE-6E7F-428D-9FF3-85B7CCCEE26C}">
      <dsp:nvSpPr>
        <dsp:cNvPr id="0" name=""/>
        <dsp:cNvSpPr/>
      </dsp:nvSpPr>
      <dsp:spPr>
        <a:xfrm rot="16200000">
          <a:off x="-1421185" y="1425826"/>
          <a:ext cx="4480272" cy="1628618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0" rIns="74327" bIns="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Минпромторг России за 30 дней до конкурса размещает на своем официальном сайте извещение о проведении конкурса с указанием сроков его проведения и приложением конкурсной документации.</a:t>
          </a:r>
          <a:endParaRPr lang="ru-RU" sz="1200" b="0" kern="1200" dirty="0"/>
        </a:p>
      </dsp:txBody>
      <dsp:txXfrm rot="5400000">
        <a:off x="4642" y="896053"/>
        <a:ext cx="1628618" cy="2688164"/>
      </dsp:txXfrm>
    </dsp:sp>
    <dsp:sp modelId="{0DAAFE68-085C-4EB1-A844-99CDA3503FFA}">
      <dsp:nvSpPr>
        <dsp:cNvPr id="0" name=""/>
        <dsp:cNvSpPr/>
      </dsp:nvSpPr>
      <dsp:spPr>
        <a:xfrm rot="16200000">
          <a:off x="329579" y="1425826"/>
          <a:ext cx="4480272" cy="1628618"/>
        </a:xfrm>
        <a:prstGeom prst="flowChartManualOperation">
          <a:avLst/>
        </a:prstGeom>
        <a:gradFill rotWithShape="0">
          <a:gsLst>
            <a:gs pos="0">
              <a:schemeClr val="accent3">
                <a:hueOff val="3059997"/>
                <a:satOff val="0"/>
                <a:lumOff val="-7500"/>
                <a:alphaOff val="0"/>
                <a:tint val="50000"/>
                <a:satMod val="300000"/>
              </a:schemeClr>
            </a:gs>
            <a:gs pos="35000">
              <a:schemeClr val="accent3">
                <a:hueOff val="3059997"/>
                <a:satOff val="0"/>
                <a:lumOff val="-7500"/>
                <a:alphaOff val="0"/>
                <a:tint val="37000"/>
                <a:satMod val="300000"/>
              </a:schemeClr>
            </a:gs>
            <a:gs pos="100000">
              <a:schemeClr val="accent3">
                <a:hueOff val="3059997"/>
                <a:satOff val="0"/>
                <a:lumOff val="-75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0" rIns="74327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Для участия в предварительном отборе участников конкурса организация должна представить не позднее чем за 15 дней до объявленного дня проведения конкурса документы, указанные в п. 10 постановления №1312</a:t>
          </a:r>
          <a:endParaRPr lang="ru-RU" sz="1200" kern="1200" dirty="0"/>
        </a:p>
      </dsp:txBody>
      <dsp:txXfrm rot="5400000">
        <a:off x="1755406" y="896053"/>
        <a:ext cx="1628618" cy="2688164"/>
      </dsp:txXfrm>
    </dsp:sp>
    <dsp:sp modelId="{6A7432AC-EFA8-4C41-9FA8-5F9664AE43CD}">
      <dsp:nvSpPr>
        <dsp:cNvPr id="0" name=""/>
        <dsp:cNvSpPr/>
      </dsp:nvSpPr>
      <dsp:spPr>
        <a:xfrm rot="16200000">
          <a:off x="2080344" y="1425826"/>
          <a:ext cx="4480272" cy="1628618"/>
        </a:xfrm>
        <a:prstGeom prst="flowChartManualOperation">
          <a:avLst/>
        </a:prstGeom>
        <a:gradFill rotWithShape="0">
          <a:gsLst>
            <a:gs pos="0">
              <a:schemeClr val="accent3">
                <a:hueOff val="6119995"/>
                <a:satOff val="0"/>
                <a:lumOff val="-15000"/>
                <a:alphaOff val="0"/>
                <a:tint val="50000"/>
                <a:satMod val="300000"/>
              </a:schemeClr>
            </a:gs>
            <a:gs pos="35000">
              <a:schemeClr val="accent3">
                <a:hueOff val="6119995"/>
                <a:satOff val="0"/>
                <a:lumOff val="-15000"/>
                <a:alphaOff val="0"/>
                <a:tint val="37000"/>
                <a:satMod val="300000"/>
              </a:schemeClr>
            </a:gs>
            <a:gs pos="100000">
              <a:schemeClr val="accent3">
                <a:hueOff val="6119995"/>
                <a:satOff val="0"/>
                <a:lumOff val="-150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0" tIns="0" rIns="8255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smtClean="0"/>
            <a:t>Минпромторг размещает список организаций, прошедших предварительный отбор участников конкурса, на официальном сайте </a:t>
          </a:r>
          <a:r>
            <a:rPr lang="en-US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http</a:t>
          </a:r>
          <a:r>
            <a:rPr lang="ru-RU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://</a:t>
          </a:r>
          <a:r>
            <a:rPr lang="en-US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minpromtorg</a:t>
          </a:r>
          <a:r>
            <a:rPr lang="ru-RU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.</a:t>
          </a:r>
          <a:r>
            <a:rPr lang="en-US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gov</a:t>
          </a:r>
          <a:r>
            <a:rPr lang="ru-RU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.</a:t>
          </a:r>
          <a:r>
            <a:rPr lang="en-US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ru</a:t>
          </a:r>
          <a:r>
            <a:rPr lang="ru-RU" sz="1000" b="1" kern="1200" dirty="0" smtClean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ru-RU" sz="1300" b="0" kern="1200" dirty="0" smtClean="0"/>
            <a:t>не позднее чем за 5 дней до объявленного дня проведения конкурса</a:t>
          </a:r>
          <a:endParaRPr lang="ru-RU" sz="1300" b="0" kern="1200" dirty="0"/>
        </a:p>
      </dsp:txBody>
      <dsp:txXfrm rot="5400000">
        <a:off x="3506171" y="896053"/>
        <a:ext cx="1628618" cy="2688164"/>
      </dsp:txXfrm>
    </dsp:sp>
    <dsp:sp modelId="{B42FA836-0B37-4A22-8BB0-A67F26622C50}">
      <dsp:nvSpPr>
        <dsp:cNvPr id="0" name=""/>
        <dsp:cNvSpPr/>
      </dsp:nvSpPr>
      <dsp:spPr>
        <a:xfrm rot="16200000">
          <a:off x="3831108" y="1425826"/>
          <a:ext cx="4480272" cy="1628618"/>
        </a:xfrm>
        <a:prstGeom prst="flowChartManualOperation">
          <a:avLst/>
        </a:prstGeom>
        <a:gradFill rotWithShape="0">
          <a:gsLst>
            <a:gs pos="0">
              <a:schemeClr val="accent3">
                <a:hueOff val="9179993"/>
                <a:satOff val="0"/>
                <a:lumOff val="-22500"/>
                <a:alphaOff val="0"/>
                <a:tint val="50000"/>
                <a:satMod val="300000"/>
              </a:schemeClr>
            </a:gs>
            <a:gs pos="35000">
              <a:schemeClr val="accent3">
                <a:hueOff val="9179993"/>
                <a:satOff val="0"/>
                <a:lumOff val="-22500"/>
                <a:alphaOff val="0"/>
                <a:tint val="37000"/>
                <a:satMod val="300000"/>
              </a:schemeClr>
            </a:gs>
            <a:gs pos="100000">
              <a:schemeClr val="accent3">
                <a:hueOff val="9179993"/>
                <a:satOff val="0"/>
                <a:lumOff val="-225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0" rIns="74327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Для участия в конкурсе организации, прошедшие предварительный отбор должны представить не менее чем за 1 день до объявленного дня проведения конкурса документы, указанные в п. 12 постановления № 1312</a:t>
          </a:r>
          <a:endParaRPr lang="ru-RU" sz="1200" b="0" kern="1200" dirty="0"/>
        </a:p>
      </dsp:txBody>
      <dsp:txXfrm rot="5400000">
        <a:off x="5256935" y="896053"/>
        <a:ext cx="1628618" cy="2688164"/>
      </dsp:txXfrm>
    </dsp:sp>
    <dsp:sp modelId="{AF90F81B-18D7-42CE-BFCC-C06182FCECF6}">
      <dsp:nvSpPr>
        <dsp:cNvPr id="0" name=""/>
        <dsp:cNvSpPr/>
      </dsp:nvSpPr>
      <dsp:spPr>
        <a:xfrm rot="16200000">
          <a:off x="5581873" y="1425826"/>
          <a:ext cx="4480272" cy="1628618"/>
        </a:xfrm>
        <a:prstGeom prst="flowChartManualOperation">
          <a:avLst/>
        </a:prstGeom>
        <a:gradFill rotWithShape="0">
          <a:gsLst>
            <a:gs pos="0">
              <a:schemeClr val="accent3">
                <a:hueOff val="12239990"/>
                <a:satOff val="0"/>
                <a:lumOff val="-30000"/>
                <a:alphaOff val="0"/>
                <a:tint val="50000"/>
                <a:satMod val="300000"/>
              </a:schemeClr>
            </a:gs>
            <a:gs pos="35000">
              <a:schemeClr val="accent3">
                <a:hueOff val="12239990"/>
                <a:satOff val="0"/>
                <a:lumOff val="-30000"/>
                <a:alphaOff val="0"/>
                <a:tint val="37000"/>
                <a:satMod val="300000"/>
              </a:schemeClr>
            </a:gs>
            <a:gs pos="100000">
              <a:schemeClr val="accent3">
                <a:hueOff val="12239990"/>
                <a:satOff val="0"/>
                <a:lumOff val="-300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0" rIns="74327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В течение 3 дней со дня подписания протокола оценки и сопоставления заявок на участие в конкурсе Минпромторг передает победителю 1 экземпляр протокола и публикует результаты проведения конкурса на официальном сайте, а также передает победителю проект договора</a:t>
          </a:r>
          <a:endParaRPr lang="ru-RU" sz="1200" b="0" kern="1200" dirty="0"/>
        </a:p>
      </dsp:txBody>
      <dsp:txXfrm rot="5400000">
        <a:off x="7007700" y="896053"/>
        <a:ext cx="1628618" cy="2688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E5F753-93D9-4ED5-8436-61BA9579522F}" type="datetimeFigureOut">
              <a:rPr lang="ru-RU"/>
              <a:pPr>
                <a:defRPr/>
              </a:pPr>
              <a:t>20.04.2018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1AEA261-5472-4372-A87A-D13BD06F9F7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Arial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Arial"/>
                <a:cs typeface="+mn-cs"/>
              </a:defRPr>
            </a:lvl1pPr>
          </a:lstStyle>
          <a:p>
            <a:pPr>
              <a:defRPr/>
            </a:pPr>
            <a:fld id="{843FC9AE-74A5-4FEC-B4B5-7924665672F1}" type="datetimeFigureOut">
              <a:rPr lang="ru-RU"/>
              <a:pPr>
                <a:defRPr/>
              </a:pPr>
              <a:t>20.04.2018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Arial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Arial"/>
                <a:cs typeface="+mn-cs"/>
              </a:defRPr>
            </a:lvl1pPr>
          </a:lstStyle>
          <a:p>
            <a:pPr>
              <a:defRPr/>
            </a:pPr>
            <a:fld id="{3C8017BC-6CDF-40A6-84C7-738924BB2D3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>
              <a:latin typeface="Arial" charset="0"/>
            </a:endParaRPr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9ACC657-9307-4FC7-BA9A-65DAD9109CC5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21.xml"/><Relationship Id="rId13" Type="http://schemas.openxmlformats.org/officeDocument/2006/relationships/slideMaster" Target="../slideMasters/slideMaster1.xml"/><Relationship Id="rId18" Type="http://schemas.openxmlformats.org/officeDocument/2006/relationships/oleObject" Target="../embeddings/oleObject3.bin"/><Relationship Id="rId3" Type="http://schemas.openxmlformats.org/officeDocument/2006/relationships/tags" Target="../tags/tag16.xml"/><Relationship Id="rId7" Type="http://schemas.openxmlformats.org/officeDocument/2006/relationships/tags" Target="../tags/tag20.xml"/><Relationship Id="rId12" Type="http://schemas.openxmlformats.org/officeDocument/2006/relationships/tags" Target="../tags/tag25.xml"/><Relationship Id="rId17" Type="http://schemas.openxmlformats.org/officeDocument/2006/relationships/image" Target="../media/image3.png"/><Relationship Id="rId2" Type="http://schemas.openxmlformats.org/officeDocument/2006/relationships/tags" Target="../tags/tag15.xml"/><Relationship Id="rId16" Type="http://schemas.openxmlformats.org/officeDocument/2006/relationships/image" Target="../media/image2.png"/><Relationship Id="rId1" Type="http://schemas.openxmlformats.org/officeDocument/2006/relationships/vmlDrawing" Target="../drawings/vmlDrawing2.vml"/><Relationship Id="rId6" Type="http://schemas.openxmlformats.org/officeDocument/2006/relationships/tags" Target="../tags/tag19.xml"/><Relationship Id="rId11" Type="http://schemas.openxmlformats.org/officeDocument/2006/relationships/tags" Target="../tags/tag24.xml"/><Relationship Id="rId5" Type="http://schemas.openxmlformats.org/officeDocument/2006/relationships/tags" Target="../tags/tag18.xml"/><Relationship Id="rId15" Type="http://schemas.openxmlformats.org/officeDocument/2006/relationships/image" Target="../media/image1.emf"/><Relationship Id="rId10" Type="http://schemas.openxmlformats.org/officeDocument/2006/relationships/tags" Target="../tags/tag23.xml"/><Relationship Id="rId19" Type="http://schemas.openxmlformats.org/officeDocument/2006/relationships/image" Target="../media/image4.jpeg"/><Relationship Id="rId4" Type="http://schemas.openxmlformats.org/officeDocument/2006/relationships/tags" Target="../tags/tag17.xml"/><Relationship Id="rId9" Type="http://schemas.openxmlformats.org/officeDocument/2006/relationships/tags" Target="../tags/tag22.xml"/><Relationship Id="rId1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32.xml"/><Relationship Id="rId13" Type="http://schemas.openxmlformats.org/officeDocument/2006/relationships/tags" Target="../tags/tag37.xml"/><Relationship Id="rId18" Type="http://schemas.openxmlformats.org/officeDocument/2006/relationships/image" Target="../media/image3.png"/><Relationship Id="rId3" Type="http://schemas.openxmlformats.org/officeDocument/2006/relationships/tags" Target="../tags/tag27.xml"/><Relationship Id="rId7" Type="http://schemas.openxmlformats.org/officeDocument/2006/relationships/tags" Target="../tags/tag31.xml"/><Relationship Id="rId12" Type="http://schemas.openxmlformats.org/officeDocument/2006/relationships/tags" Target="../tags/tag36.xml"/><Relationship Id="rId17" Type="http://schemas.openxmlformats.org/officeDocument/2006/relationships/image" Target="../media/image2.png"/><Relationship Id="rId2" Type="http://schemas.openxmlformats.org/officeDocument/2006/relationships/tags" Target="../tags/tag26.xml"/><Relationship Id="rId16" Type="http://schemas.openxmlformats.org/officeDocument/2006/relationships/image" Target="../media/image1.emf"/><Relationship Id="rId1" Type="http://schemas.openxmlformats.org/officeDocument/2006/relationships/vmlDrawing" Target="../drawings/vmlDrawing3.vml"/><Relationship Id="rId6" Type="http://schemas.openxmlformats.org/officeDocument/2006/relationships/tags" Target="../tags/tag30.xml"/><Relationship Id="rId11" Type="http://schemas.openxmlformats.org/officeDocument/2006/relationships/tags" Target="../tags/tag35.xml"/><Relationship Id="rId5" Type="http://schemas.openxmlformats.org/officeDocument/2006/relationships/tags" Target="../tags/tag29.xml"/><Relationship Id="rId15" Type="http://schemas.openxmlformats.org/officeDocument/2006/relationships/oleObject" Target="../embeddings/oleObject4.bin"/><Relationship Id="rId10" Type="http://schemas.openxmlformats.org/officeDocument/2006/relationships/tags" Target="../tags/tag34.xml"/><Relationship Id="rId19" Type="http://schemas.openxmlformats.org/officeDocument/2006/relationships/oleObject" Target="../embeddings/oleObject5.bin"/><Relationship Id="rId4" Type="http://schemas.openxmlformats.org/officeDocument/2006/relationships/tags" Target="../tags/tag28.xml"/><Relationship Id="rId9" Type="http://schemas.openxmlformats.org/officeDocument/2006/relationships/tags" Target="../tags/tag33.xml"/><Relationship Id="rId1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44.xml"/><Relationship Id="rId13" Type="http://schemas.openxmlformats.org/officeDocument/2006/relationships/tags" Target="../tags/tag49.xml"/><Relationship Id="rId18" Type="http://schemas.openxmlformats.org/officeDocument/2006/relationships/image" Target="../media/image3.png"/><Relationship Id="rId3" Type="http://schemas.openxmlformats.org/officeDocument/2006/relationships/tags" Target="../tags/tag39.xml"/><Relationship Id="rId7" Type="http://schemas.openxmlformats.org/officeDocument/2006/relationships/tags" Target="../tags/tag43.xml"/><Relationship Id="rId12" Type="http://schemas.openxmlformats.org/officeDocument/2006/relationships/tags" Target="../tags/tag48.xml"/><Relationship Id="rId17" Type="http://schemas.openxmlformats.org/officeDocument/2006/relationships/image" Target="../media/image2.png"/><Relationship Id="rId2" Type="http://schemas.openxmlformats.org/officeDocument/2006/relationships/tags" Target="../tags/tag38.xml"/><Relationship Id="rId16" Type="http://schemas.openxmlformats.org/officeDocument/2006/relationships/image" Target="../media/image1.emf"/><Relationship Id="rId1" Type="http://schemas.openxmlformats.org/officeDocument/2006/relationships/vmlDrawing" Target="../drawings/vmlDrawing4.vml"/><Relationship Id="rId6" Type="http://schemas.openxmlformats.org/officeDocument/2006/relationships/tags" Target="../tags/tag42.xml"/><Relationship Id="rId11" Type="http://schemas.openxmlformats.org/officeDocument/2006/relationships/tags" Target="../tags/tag47.xml"/><Relationship Id="rId5" Type="http://schemas.openxmlformats.org/officeDocument/2006/relationships/tags" Target="../tags/tag41.xml"/><Relationship Id="rId15" Type="http://schemas.openxmlformats.org/officeDocument/2006/relationships/oleObject" Target="../embeddings/oleObject6.bin"/><Relationship Id="rId10" Type="http://schemas.openxmlformats.org/officeDocument/2006/relationships/tags" Target="../tags/tag46.xml"/><Relationship Id="rId19" Type="http://schemas.openxmlformats.org/officeDocument/2006/relationships/oleObject" Target="../embeddings/oleObject7.bin"/><Relationship Id="rId4" Type="http://schemas.openxmlformats.org/officeDocument/2006/relationships/tags" Target="../tags/tag40.xml"/><Relationship Id="rId9" Type="http://schemas.openxmlformats.org/officeDocument/2006/relationships/tags" Target="../tags/tag45.xml"/><Relationship Id="rId1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5" name="think-cell Slide" r:id="rId14" imgW="360" imgH="360" progId="">
                  <p:embed/>
                </p:oleObj>
              </mc:Choice>
              <mc:Fallback>
                <p:oleObj name="think-cell Slide" r:id="rId14" imgW="360" imgH="360" progId="">
                  <p:embed/>
                  <p:pic>
                    <p:nvPicPr>
                      <p:cNvPr id="0" name="Picture 1"/>
                      <p:cNvPicPr>
                        <a:picLocks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7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/>
              <a:sym typeface="Arial"/>
            </a:endParaRPr>
          </a:p>
        </p:txBody>
      </p:sp>
      <p:sp>
        <p:nvSpPr>
          <p:cNvPr id="4" name="Прямоугольник 16"/>
          <p:cNvSpPr/>
          <p:nvPr userDrawn="1">
            <p:custDataLst>
              <p:tags r:id="rId4"/>
            </p:custDataLst>
          </p:nvPr>
        </p:nvSpPr>
        <p:spPr>
          <a:xfrm flipV="1">
            <a:off x="0" y="0"/>
            <a:ext cx="9144000" cy="9540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/>
              <a:sym typeface="Arial"/>
            </a:endParaRPr>
          </a:p>
        </p:txBody>
      </p:sp>
      <p:pic>
        <p:nvPicPr>
          <p:cNvPr id="5" name="Рисунок 15" descr="top_background.png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16">
            <a:lum bright="30000" contrast="-40000"/>
          </a:blip>
          <a:srcRect r="68497"/>
          <a:stretch>
            <a:fillRect/>
          </a:stretch>
        </p:blipFill>
        <p:spPr bwMode="auto">
          <a:xfrm>
            <a:off x="3132138" y="0"/>
            <a:ext cx="6011862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14"/>
          <p:cNvSpPr/>
          <p:nvPr userDrawn="1">
            <p:custDataLst>
              <p:tags r:id="rId6"/>
            </p:custDataLst>
          </p:nvPr>
        </p:nvSpPr>
        <p:spPr>
          <a:xfrm>
            <a:off x="0" y="6597650"/>
            <a:ext cx="9144000" cy="26035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/>
              <a:sym typeface="Arial"/>
            </a:endParaRPr>
          </a:p>
        </p:txBody>
      </p:sp>
      <p:cxnSp>
        <p:nvCxnSpPr>
          <p:cNvPr id="7" name="Прямая соединительная линия 10"/>
          <p:cNvCxnSpPr/>
          <p:nvPr userDrawn="1">
            <p:custDataLst>
              <p:tags r:id="rId7"/>
            </p:custDataLst>
          </p:nvPr>
        </p:nvCxnSpPr>
        <p:spPr>
          <a:xfrm>
            <a:off x="0" y="1163638"/>
            <a:ext cx="9144000" cy="0"/>
          </a:xfrm>
          <a:prstGeom prst="line">
            <a:avLst/>
          </a:prstGeom>
          <a:ln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1"/>
          <p:cNvCxnSpPr/>
          <p:nvPr userDrawn="1">
            <p:custDataLst>
              <p:tags r:id="rId8"/>
            </p:custDataLst>
          </p:nvPr>
        </p:nvCxnSpPr>
        <p:spPr>
          <a:xfrm>
            <a:off x="0" y="1196975"/>
            <a:ext cx="9144000" cy="0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12"/>
          <p:cNvCxnSpPr/>
          <p:nvPr userDrawn="1">
            <p:custDataLst>
              <p:tags r:id="rId9"/>
            </p:custDataLst>
          </p:nvPr>
        </p:nvCxnSpPr>
        <p:spPr>
          <a:xfrm>
            <a:off x="0" y="6524625"/>
            <a:ext cx="9144000" cy="0"/>
          </a:xfrm>
          <a:prstGeom prst="line">
            <a:avLst/>
          </a:prstGeom>
          <a:ln w="28575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13"/>
          <p:cNvCxnSpPr/>
          <p:nvPr userDrawn="1">
            <p:custDataLst>
              <p:tags r:id="rId10"/>
            </p:custDataLst>
          </p:nvPr>
        </p:nvCxnSpPr>
        <p:spPr>
          <a:xfrm>
            <a:off x="0" y="6557963"/>
            <a:ext cx="9144000" cy="0"/>
          </a:xfrm>
          <a:prstGeom prst="line">
            <a:avLst/>
          </a:prstGeom>
          <a:ln w="9525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7" descr="Moscow_oblast.png"/>
          <p:cNvPicPr>
            <a:picLocks noChangeAspect="1"/>
          </p:cNvPicPr>
          <p:nvPr userDrawn="1">
            <p:custDataLst>
              <p:tags r:id="rId11"/>
            </p:custDataLst>
          </p:nvPr>
        </p:nvPicPr>
        <p:blipFill>
          <a:blip r:embed="rId17">
            <a:lum bright="-20000" contrast="20000"/>
          </a:blip>
          <a:stretch>
            <a:fillRect/>
          </a:stretch>
        </p:blipFill>
        <p:spPr>
          <a:xfrm>
            <a:off x="107950" y="6165850"/>
            <a:ext cx="431800" cy="57943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12" name="Object 2"/>
          <p:cNvGraphicFramePr>
            <a:graphicFrameLocks/>
          </p:cNvGraphicFramePr>
          <p:nvPr>
            <p:custDataLst>
              <p:tags r:id="rId1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6" name="think-cell Slide" r:id="rId18" imgW="360" imgH="360" progId="">
                  <p:embed/>
                </p:oleObj>
              </mc:Choice>
              <mc:Fallback>
                <p:oleObj name="think-cell Slide" r:id="rId18" imgW="360" imgH="360" progId="">
                  <p:embed/>
                  <p:pic>
                    <p:nvPicPr>
                      <p:cNvPr id="0" name="Picture 2"/>
                      <p:cNvPicPr>
                        <a:picLocks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Рисунок 3" descr="титул-подмосковье.jpg"/>
          <p:cNvPicPr>
            <a:picLocks noChangeAspect="1"/>
          </p:cNvPicPr>
          <p:nvPr userDrawn="1"/>
        </p:nvPicPr>
        <p:blipFill>
          <a:blip r:embed="rId19"/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4"/>
          <p:cNvSpPr txBox="1"/>
          <p:nvPr userDrawn="1"/>
        </p:nvSpPr>
        <p:spPr>
          <a:xfrm>
            <a:off x="1282700" y="3500438"/>
            <a:ext cx="6565900" cy="831850"/>
          </a:xfrm>
          <a:prstGeom prst="rect">
            <a:avLst/>
          </a:prstGeom>
          <a:noFill/>
          <a:effectLst>
            <a:outerShdw blurRad="25400" dist="50800" dir="2700000" algn="tl" rotWithShape="0">
              <a:prstClr val="black">
                <a:alpha val="60000"/>
              </a:prstClr>
            </a:outerShdw>
          </a:effectLst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chemeClr val="bg1"/>
                </a:solidFill>
                <a:latin typeface="+mn-lt"/>
                <a:cs typeface="Arial" pitchFamily="34" charset="0"/>
              </a:rPr>
              <a:t>МОСКОВСКАЯ ОБЛАСТЬ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59" name="think-cell Slide" r:id="rId15" imgW="360" imgH="360" progId="">
                  <p:embed/>
                </p:oleObj>
              </mc:Choice>
              <mc:Fallback>
                <p:oleObj name="think-cell Slide" r:id="rId15" imgW="360" imgH="360" progId="">
                  <p:embed/>
                  <p:pic>
                    <p:nvPicPr>
                      <p:cNvPr id="0" name="Picture 1"/>
                      <p:cNvPicPr>
                        <a:picLocks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7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/>
              <a:sym typeface="Arial"/>
            </a:endParaRPr>
          </a:p>
        </p:txBody>
      </p:sp>
      <p:sp>
        <p:nvSpPr>
          <p:cNvPr id="5" name="Прямоугольник 16"/>
          <p:cNvSpPr/>
          <p:nvPr userDrawn="1">
            <p:custDataLst>
              <p:tags r:id="rId4"/>
            </p:custDataLst>
          </p:nvPr>
        </p:nvSpPr>
        <p:spPr>
          <a:xfrm flipV="1">
            <a:off x="0" y="0"/>
            <a:ext cx="9144000" cy="9540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/>
              <a:sym typeface="Arial"/>
            </a:endParaRPr>
          </a:p>
        </p:txBody>
      </p:sp>
      <p:pic>
        <p:nvPicPr>
          <p:cNvPr id="6" name="Рисунок 15" descr="top_background.png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17">
            <a:lum bright="30000" contrast="-40000"/>
          </a:blip>
          <a:srcRect r="68497"/>
          <a:stretch>
            <a:fillRect/>
          </a:stretch>
        </p:blipFill>
        <p:spPr bwMode="auto">
          <a:xfrm>
            <a:off x="3132138" y="0"/>
            <a:ext cx="6011862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14"/>
          <p:cNvSpPr/>
          <p:nvPr userDrawn="1">
            <p:custDataLst>
              <p:tags r:id="rId6"/>
            </p:custDataLst>
          </p:nvPr>
        </p:nvSpPr>
        <p:spPr>
          <a:xfrm>
            <a:off x="0" y="6597650"/>
            <a:ext cx="9144000" cy="26035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/>
              <a:sym typeface="Arial"/>
            </a:endParaRPr>
          </a:p>
        </p:txBody>
      </p:sp>
      <p:cxnSp>
        <p:nvCxnSpPr>
          <p:cNvPr id="8" name="Прямая соединительная линия 10"/>
          <p:cNvCxnSpPr/>
          <p:nvPr userDrawn="1">
            <p:custDataLst>
              <p:tags r:id="rId7"/>
            </p:custDataLst>
          </p:nvPr>
        </p:nvCxnSpPr>
        <p:spPr>
          <a:xfrm>
            <a:off x="0" y="1163638"/>
            <a:ext cx="9144000" cy="0"/>
          </a:xfrm>
          <a:prstGeom prst="line">
            <a:avLst/>
          </a:prstGeom>
          <a:ln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11"/>
          <p:cNvCxnSpPr/>
          <p:nvPr userDrawn="1">
            <p:custDataLst>
              <p:tags r:id="rId8"/>
            </p:custDataLst>
          </p:nvPr>
        </p:nvCxnSpPr>
        <p:spPr>
          <a:xfrm>
            <a:off x="0" y="1196975"/>
            <a:ext cx="9144000" cy="0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12"/>
          <p:cNvCxnSpPr/>
          <p:nvPr userDrawn="1">
            <p:custDataLst>
              <p:tags r:id="rId9"/>
            </p:custDataLst>
          </p:nvPr>
        </p:nvCxnSpPr>
        <p:spPr>
          <a:xfrm>
            <a:off x="0" y="6524625"/>
            <a:ext cx="9144000" cy="0"/>
          </a:xfrm>
          <a:prstGeom prst="line">
            <a:avLst/>
          </a:prstGeom>
          <a:ln w="28575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3"/>
          <p:cNvCxnSpPr/>
          <p:nvPr userDrawn="1">
            <p:custDataLst>
              <p:tags r:id="rId10"/>
            </p:custDataLst>
          </p:nvPr>
        </p:nvCxnSpPr>
        <p:spPr>
          <a:xfrm>
            <a:off x="0" y="6557963"/>
            <a:ext cx="9144000" cy="0"/>
          </a:xfrm>
          <a:prstGeom prst="line">
            <a:avLst/>
          </a:prstGeom>
          <a:ln w="9525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7" descr="Moscow_oblast.png"/>
          <p:cNvPicPr>
            <a:picLocks noChangeAspect="1"/>
          </p:cNvPicPr>
          <p:nvPr userDrawn="1">
            <p:custDataLst>
              <p:tags r:id="rId11"/>
            </p:custDataLst>
          </p:nvPr>
        </p:nvPicPr>
        <p:blipFill>
          <a:blip r:embed="rId18">
            <a:lum bright="-20000" contrast="20000"/>
          </a:blip>
          <a:stretch>
            <a:fillRect/>
          </a:stretch>
        </p:blipFill>
        <p:spPr>
          <a:xfrm>
            <a:off x="107950" y="6165850"/>
            <a:ext cx="431800" cy="57943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13" name="Object 2"/>
          <p:cNvGraphicFramePr>
            <a:graphicFrameLocks/>
          </p:cNvGraphicFramePr>
          <p:nvPr>
            <p:custDataLst>
              <p:tags r:id="rId1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0" name="think-cell Slide" r:id="rId19" imgW="360" imgH="360" progId="">
                  <p:embed/>
                </p:oleObj>
              </mc:Choice>
              <mc:Fallback>
                <p:oleObj name="think-cell Slide" r:id="rId19" imgW="360" imgH="360" progId="">
                  <p:embed/>
                  <p:pic>
                    <p:nvPicPr>
                      <p:cNvPr id="0" name="Picture 2"/>
                      <p:cNvPicPr>
                        <a:picLocks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4" name="Номер слайда 4"/>
          <p:cNvSpPr>
            <a:spLocks noGrp="1"/>
          </p:cNvSpPr>
          <p:nvPr>
            <p:ph type="sldNum" sz="quarter" idx="10"/>
            <p:custDataLst>
              <p:tags r:id="rId1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BA997-4D86-4DC9-B398-4E8CF5DF9F9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3" name="think-cell Slide" r:id="rId15" imgW="360" imgH="360" progId="">
                  <p:embed/>
                </p:oleObj>
              </mc:Choice>
              <mc:Fallback>
                <p:oleObj name="think-cell Slide" r:id="rId15" imgW="360" imgH="360" progId="">
                  <p:embed/>
                  <p:pic>
                    <p:nvPicPr>
                      <p:cNvPr id="0" name="Picture 1"/>
                      <p:cNvPicPr>
                        <a:picLocks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7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/>
              <a:sym typeface="Arial"/>
            </a:endParaRPr>
          </a:p>
        </p:txBody>
      </p:sp>
      <p:sp>
        <p:nvSpPr>
          <p:cNvPr id="4" name="Прямоугольник 16"/>
          <p:cNvSpPr/>
          <p:nvPr userDrawn="1">
            <p:custDataLst>
              <p:tags r:id="rId4"/>
            </p:custDataLst>
          </p:nvPr>
        </p:nvSpPr>
        <p:spPr>
          <a:xfrm flipV="1">
            <a:off x="0" y="0"/>
            <a:ext cx="9144000" cy="9540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/>
              <a:sym typeface="Arial"/>
            </a:endParaRPr>
          </a:p>
        </p:txBody>
      </p:sp>
      <p:pic>
        <p:nvPicPr>
          <p:cNvPr id="5" name="Рисунок 15" descr="top_background.png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17">
            <a:lum bright="30000" contrast="-40000"/>
          </a:blip>
          <a:srcRect r="68497"/>
          <a:stretch>
            <a:fillRect/>
          </a:stretch>
        </p:blipFill>
        <p:spPr bwMode="auto">
          <a:xfrm>
            <a:off x="3132138" y="0"/>
            <a:ext cx="6011862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14"/>
          <p:cNvSpPr/>
          <p:nvPr userDrawn="1">
            <p:custDataLst>
              <p:tags r:id="rId6"/>
            </p:custDataLst>
          </p:nvPr>
        </p:nvSpPr>
        <p:spPr>
          <a:xfrm>
            <a:off x="0" y="6597650"/>
            <a:ext cx="9144000" cy="26035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/>
              <a:sym typeface="Arial"/>
            </a:endParaRPr>
          </a:p>
        </p:txBody>
      </p:sp>
      <p:cxnSp>
        <p:nvCxnSpPr>
          <p:cNvPr id="7" name="Прямая соединительная линия 10"/>
          <p:cNvCxnSpPr/>
          <p:nvPr userDrawn="1">
            <p:custDataLst>
              <p:tags r:id="rId7"/>
            </p:custDataLst>
          </p:nvPr>
        </p:nvCxnSpPr>
        <p:spPr>
          <a:xfrm>
            <a:off x="0" y="1163638"/>
            <a:ext cx="9144000" cy="0"/>
          </a:xfrm>
          <a:prstGeom prst="line">
            <a:avLst/>
          </a:prstGeom>
          <a:ln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1"/>
          <p:cNvCxnSpPr/>
          <p:nvPr userDrawn="1">
            <p:custDataLst>
              <p:tags r:id="rId8"/>
            </p:custDataLst>
          </p:nvPr>
        </p:nvCxnSpPr>
        <p:spPr>
          <a:xfrm>
            <a:off x="0" y="1196975"/>
            <a:ext cx="9144000" cy="0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12"/>
          <p:cNvCxnSpPr/>
          <p:nvPr userDrawn="1">
            <p:custDataLst>
              <p:tags r:id="rId9"/>
            </p:custDataLst>
          </p:nvPr>
        </p:nvCxnSpPr>
        <p:spPr>
          <a:xfrm>
            <a:off x="0" y="6524625"/>
            <a:ext cx="9144000" cy="0"/>
          </a:xfrm>
          <a:prstGeom prst="line">
            <a:avLst/>
          </a:prstGeom>
          <a:ln w="28575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13"/>
          <p:cNvCxnSpPr/>
          <p:nvPr userDrawn="1">
            <p:custDataLst>
              <p:tags r:id="rId10"/>
            </p:custDataLst>
          </p:nvPr>
        </p:nvCxnSpPr>
        <p:spPr>
          <a:xfrm>
            <a:off x="0" y="6557963"/>
            <a:ext cx="9144000" cy="0"/>
          </a:xfrm>
          <a:prstGeom prst="line">
            <a:avLst/>
          </a:prstGeom>
          <a:ln w="9525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7" descr="Moscow_oblast.png"/>
          <p:cNvPicPr>
            <a:picLocks noChangeAspect="1"/>
          </p:cNvPicPr>
          <p:nvPr userDrawn="1">
            <p:custDataLst>
              <p:tags r:id="rId11"/>
            </p:custDataLst>
          </p:nvPr>
        </p:nvPicPr>
        <p:blipFill>
          <a:blip r:embed="rId18">
            <a:lum bright="-20000" contrast="20000"/>
          </a:blip>
          <a:stretch>
            <a:fillRect/>
          </a:stretch>
        </p:blipFill>
        <p:spPr>
          <a:xfrm>
            <a:off x="107950" y="6165850"/>
            <a:ext cx="431800" cy="57943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12" name="Object 2"/>
          <p:cNvGraphicFramePr>
            <a:graphicFrameLocks noChangeAspect="1"/>
          </p:cNvGraphicFramePr>
          <p:nvPr>
            <p:custDataLst>
              <p:tags r:id="rId1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4" name="think-cell Slide" r:id="rId19" imgW="360" imgH="360" progId="">
                  <p:embed/>
                </p:oleObj>
              </mc:Choice>
              <mc:Fallback>
                <p:oleObj name="think-cell Slide" r:id="rId19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Номер слайда 3"/>
          <p:cNvSpPr>
            <a:spLocks noGrp="1"/>
          </p:cNvSpPr>
          <p:nvPr>
            <p:ph type="sldNum" sz="quarter" idx="10"/>
            <p:custDataLst>
              <p:tags r:id="rId1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6A6EF-9A76-48D9-BA51-1CC0ED6B514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4.xml"/><Relationship Id="rId13" Type="http://schemas.openxmlformats.org/officeDocument/2006/relationships/tags" Target="../tags/tag9.xml"/><Relationship Id="rId18" Type="http://schemas.openxmlformats.org/officeDocument/2006/relationships/tags" Target="../tags/tag14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tags" Target="../tags/tag3.xml"/><Relationship Id="rId12" Type="http://schemas.openxmlformats.org/officeDocument/2006/relationships/tags" Target="../tags/tag8.xml"/><Relationship Id="rId17" Type="http://schemas.openxmlformats.org/officeDocument/2006/relationships/tags" Target="../tags/tag13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2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11" Type="http://schemas.openxmlformats.org/officeDocument/2006/relationships/tags" Target="../tags/tag7.xml"/><Relationship Id="rId5" Type="http://schemas.openxmlformats.org/officeDocument/2006/relationships/vmlDrawing" Target="../drawings/vmlDrawing1.vml"/><Relationship Id="rId15" Type="http://schemas.openxmlformats.org/officeDocument/2006/relationships/tags" Target="../tags/tag11.xml"/><Relationship Id="rId10" Type="http://schemas.openxmlformats.org/officeDocument/2006/relationships/tags" Target="../tags/tag6.xml"/><Relationship Id="rId19" Type="http://schemas.openxmlformats.org/officeDocument/2006/relationships/oleObject" Target="../embeddings/oleObject1.bin"/><Relationship Id="rId4" Type="http://schemas.openxmlformats.org/officeDocument/2006/relationships/theme" Target="../theme/theme1.xml"/><Relationship Id="rId9" Type="http://schemas.openxmlformats.org/officeDocument/2006/relationships/tags" Target="../tags/tag5.xml"/><Relationship Id="rId14" Type="http://schemas.openxmlformats.org/officeDocument/2006/relationships/tags" Target="../tags/tag10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49" name="Object 109"/>
          <p:cNvGraphicFramePr>
            <a:graphicFrameLocks/>
          </p:cNvGraphicFramePr>
          <p:nvPr>
            <p:custDataLst>
              <p:tags r:id="rId6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" name="think-cell Slide" r:id="rId19" imgW="360" imgH="360" progId="">
                  <p:embed/>
                </p:oleObj>
              </mc:Choice>
              <mc:Fallback>
                <p:oleObj name="think-cell Slide" r:id="rId19" imgW="360" imgH="360" progId="">
                  <p:embed/>
                  <p:pic>
                    <p:nvPicPr>
                      <p:cNvPr id="0" name="Picture 109"/>
                      <p:cNvPicPr>
                        <a:picLocks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 userDrawn="1">
            <p:custDataLst>
              <p:tags r:id="rId7"/>
            </p:custData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/>
              <a:sym typeface="Arial"/>
            </a:endParaRPr>
          </a:p>
        </p:txBody>
      </p:sp>
      <p:sp>
        <p:nvSpPr>
          <p:cNvPr id="17" name="Прямоугольник 16"/>
          <p:cNvSpPr/>
          <p:nvPr userDrawn="1">
            <p:custDataLst>
              <p:tags r:id="rId8"/>
            </p:custDataLst>
          </p:nvPr>
        </p:nvSpPr>
        <p:spPr>
          <a:xfrm flipV="1">
            <a:off x="0" y="0"/>
            <a:ext cx="9144000" cy="9540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/>
              <a:sym typeface="Arial"/>
            </a:endParaRPr>
          </a:p>
        </p:txBody>
      </p:sp>
      <p:pic>
        <p:nvPicPr>
          <p:cNvPr id="10353" name="Рисунок 15" descr="top_background.png"/>
          <p:cNvPicPr>
            <a:picLocks noChangeAspect="1"/>
          </p:cNvPicPr>
          <p:nvPr userDrawn="1">
            <p:custDataLst>
              <p:tags r:id="rId9"/>
            </p:custDataLst>
          </p:nvPr>
        </p:nvPicPr>
        <p:blipFill>
          <a:blip r:embed="rId21">
            <a:lum bright="30000" contrast="-40000"/>
          </a:blip>
          <a:srcRect r="68497"/>
          <a:stretch>
            <a:fillRect/>
          </a:stretch>
        </p:blipFill>
        <p:spPr bwMode="auto">
          <a:xfrm>
            <a:off x="3132138" y="0"/>
            <a:ext cx="6011862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 userDrawn="1">
            <p:custDataLst>
              <p:tags r:id="rId10"/>
            </p:custDataLst>
          </p:nvPr>
        </p:nvSpPr>
        <p:spPr>
          <a:xfrm>
            <a:off x="0" y="6597650"/>
            <a:ext cx="9144000" cy="26035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Arial"/>
              <a:sym typeface="Arial"/>
            </a:endParaRPr>
          </a:p>
        </p:txBody>
      </p:sp>
      <p:sp>
        <p:nvSpPr>
          <p:cNvPr id="10355" name="Заголовок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 bwMode="auto">
          <a:xfrm>
            <a:off x="250825" y="188913"/>
            <a:ext cx="8281988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>
                <a:sym typeface="Arial" charset="0"/>
              </a:rPr>
              <a:t>ОБРАЗЕЦ ЗАГОЛОВКА</a:t>
            </a:r>
          </a:p>
        </p:txBody>
      </p:sp>
      <p:sp>
        <p:nvSpPr>
          <p:cNvPr id="10356" name="Текст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 bwMode="auto">
          <a:xfrm>
            <a:off x="250825" y="1341438"/>
            <a:ext cx="8642350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>
                <a:sym typeface="Arial" charset="0"/>
              </a:rPr>
              <a:t>Образец текста</a:t>
            </a:r>
          </a:p>
          <a:p>
            <a:pPr lvl="1"/>
            <a:r>
              <a:rPr lang="ru-RU" smtClean="0">
                <a:sym typeface="Arial" charset="0"/>
              </a:rPr>
              <a:t>Второй уровень</a:t>
            </a:r>
          </a:p>
          <a:p>
            <a:pPr lvl="2"/>
            <a:r>
              <a:rPr lang="ru-RU" smtClean="0">
                <a:sym typeface="Arial" charset="0"/>
              </a:rPr>
              <a:t>Третий уровень</a:t>
            </a:r>
          </a:p>
          <a:p>
            <a:pPr lvl="3"/>
            <a:r>
              <a:rPr lang="ru-RU" smtClean="0">
                <a:sym typeface="Arial" charset="0"/>
              </a:rPr>
              <a:t>Четвертый уровень</a:t>
            </a:r>
          </a:p>
          <a:p>
            <a:pPr lvl="4"/>
            <a:r>
              <a:rPr lang="ru-RU" smtClean="0">
                <a:sym typeface="Arial" charset="0"/>
              </a:rPr>
              <a:t>Пятый уровень</a:t>
            </a:r>
          </a:p>
        </p:txBody>
      </p:sp>
      <p:cxnSp>
        <p:nvCxnSpPr>
          <p:cNvPr id="11" name="Прямая соединительная линия 10"/>
          <p:cNvCxnSpPr/>
          <p:nvPr userDrawn="1">
            <p:custDataLst>
              <p:tags r:id="rId13"/>
            </p:custDataLst>
          </p:nvPr>
        </p:nvCxnSpPr>
        <p:spPr>
          <a:xfrm>
            <a:off x="0" y="1163638"/>
            <a:ext cx="9144000" cy="0"/>
          </a:xfrm>
          <a:prstGeom prst="line">
            <a:avLst/>
          </a:prstGeom>
          <a:ln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 userDrawn="1">
            <p:custDataLst>
              <p:tags r:id="rId14"/>
            </p:custDataLst>
          </p:nvPr>
        </p:nvCxnSpPr>
        <p:spPr>
          <a:xfrm>
            <a:off x="0" y="1196975"/>
            <a:ext cx="9144000" cy="0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 userDrawn="1">
            <p:custDataLst>
              <p:tags r:id="rId15"/>
            </p:custDataLst>
          </p:nvPr>
        </p:nvCxnSpPr>
        <p:spPr>
          <a:xfrm>
            <a:off x="0" y="6524625"/>
            <a:ext cx="9144000" cy="0"/>
          </a:xfrm>
          <a:prstGeom prst="line">
            <a:avLst/>
          </a:prstGeom>
          <a:ln w="28575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 userDrawn="1">
            <p:custDataLst>
              <p:tags r:id="rId16"/>
            </p:custDataLst>
          </p:nvPr>
        </p:nvCxnSpPr>
        <p:spPr>
          <a:xfrm>
            <a:off x="0" y="6557963"/>
            <a:ext cx="9144000" cy="0"/>
          </a:xfrm>
          <a:prstGeom prst="line">
            <a:avLst/>
          </a:prstGeom>
          <a:ln w="9525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507413" y="6572250"/>
            <a:ext cx="611187" cy="260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24FA24D2-7428-4B74-B36E-12C0E746A58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18" name="Рисунок 17" descr="Moscow_oblast.png"/>
          <p:cNvPicPr>
            <a:picLocks noChangeAspect="1"/>
          </p:cNvPicPr>
          <p:nvPr userDrawn="1">
            <p:custDataLst>
              <p:tags r:id="rId18"/>
            </p:custDataLst>
          </p:nvPr>
        </p:nvPicPr>
        <p:blipFill>
          <a:blip r:embed="rId22">
            <a:lum bright="-20000" contrast="20000"/>
          </a:blip>
          <a:stretch>
            <a:fillRect/>
          </a:stretch>
        </p:blipFill>
        <p:spPr>
          <a:xfrm>
            <a:off x="107950" y="6165850"/>
            <a:ext cx="431800" cy="57943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0042C8"/>
          </a:solidFill>
          <a:latin typeface="Arial"/>
          <a:ea typeface="+mj-ea"/>
          <a:cs typeface="+mj-cs"/>
          <a:sym typeface="Arial" charset="0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0042C8"/>
          </a:solidFill>
          <a:latin typeface="Arial" charset="0"/>
          <a:sym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0042C8"/>
          </a:solidFill>
          <a:latin typeface="Arial" charset="0"/>
          <a:sym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0042C8"/>
          </a:solidFill>
          <a:latin typeface="Arial" charset="0"/>
          <a:sym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0042C8"/>
          </a:solidFill>
          <a:latin typeface="Arial" charset="0"/>
          <a:sym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042C8"/>
          </a:solidFill>
          <a:latin typeface="Arial" charset="0"/>
          <a:sym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042C8"/>
          </a:solidFill>
          <a:latin typeface="Arial" charset="0"/>
          <a:sym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42C8"/>
          </a:solidFill>
          <a:latin typeface="Arial" charset="0"/>
          <a:sym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042C8"/>
          </a:solidFill>
          <a:latin typeface="Arial" charset="0"/>
          <a:sym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Arial"/>
          <a:ea typeface="+mn-ea"/>
          <a:cs typeface="+mn-cs"/>
          <a:sym typeface="Arial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/>
          <a:ea typeface="+mn-ea"/>
          <a:cs typeface="+mn-cs"/>
          <a:sym typeface="Arial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200" kern="1200">
          <a:solidFill>
            <a:schemeClr val="tx1"/>
          </a:solidFill>
          <a:latin typeface="Arial"/>
          <a:ea typeface="+mn-ea"/>
          <a:cs typeface="+mn-cs"/>
          <a:sym typeface="Arial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100" kern="1200">
          <a:solidFill>
            <a:schemeClr val="tx1"/>
          </a:solidFill>
          <a:latin typeface="Arial"/>
          <a:ea typeface="+mn-ea"/>
          <a:cs typeface="+mn-cs"/>
          <a:sym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100" kern="1200">
          <a:solidFill>
            <a:schemeClr val="tx1"/>
          </a:solidFill>
          <a:latin typeface="Arial"/>
          <a:ea typeface="+mn-ea"/>
          <a:cs typeface="+mn-cs"/>
          <a:sym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25" name="Object 109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6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09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750" y="4365625"/>
            <a:ext cx="7848600" cy="156845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Наилучшие доступные технологии,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принципы перехода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 меры стимулирования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lumMod val="75000"/>
                    <a:lumOff val="25000"/>
                  </a:schemeClr>
                </a:solidFill>
                <a:sym typeface="Arial"/>
              </a:rPr>
              <a:t>Справочники </a:t>
            </a:r>
            <a:r>
              <a:rPr lang="ru-RU" dirty="0">
                <a:solidFill>
                  <a:schemeClr val="tx2">
                    <a:lumMod val="75000"/>
                    <a:lumOff val="25000"/>
                  </a:schemeClr>
                </a:solidFill>
                <a:sym typeface="Arial"/>
              </a:rPr>
              <a:t>НДТ 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Arial"/>
            </a:endParaRPr>
          </a:p>
        </p:txBody>
      </p:sp>
      <p:sp>
        <p:nvSpPr>
          <p:cNvPr id="26626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051FFE1-E341-465F-B8D9-E0996C901444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0825" y="1117600"/>
            <a:ext cx="8712200" cy="5386388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+mn-lt"/>
                <a:cs typeface="+mn-cs"/>
              </a:rPr>
              <a:t> 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Опубликованы в 2016 г.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11-2016 «Производство алюминия»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12-2016 «Производство никеля и кобальта»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13-2016 «Производство свинца, цинка и кадмия»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14-2016 «Производство драгоценных металлов»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15-2016 «Утилизация и обезвреживание отходов (кроме обезвреживания термическим способом (сжигание отходов)»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16-2016 «Горнодобывающая промышленность. Общие процессы и методы»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17-2016 «Размещение отходов производства и потребления»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18-2016 «Производство основных органических химических веществ»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19-2016 «Производство твердых и других неорганических химических веществ»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20-2016 «Промышленные системы охлаждения»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21-2016 «Производство оксида магния, гидроксида магния, хлорида магния»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22-2016 «Очистка выбросов вредных (загрязняющих) веществ в атмосферный воздух при производстве продукции (товаров), а также при проведении работ и оказании услуг на крупных предприятиях»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22.1-2016 «Общие принципы производственного экологического контроля и его метрологического обеспечения»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Arial" charset="0"/>
              </a:rPr>
              <a:t>Справочники НДТ </a:t>
            </a:r>
          </a:p>
        </p:txBody>
      </p:sp>
      <p:sp>
        <p:nvSpPr>
          <p:cNvPr id="27650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4F06E01-B126-4352-B22F-C48702785549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0825" y="1196975"/>
            <a:ext cx="8713788" cy="54165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Опубликованы в 2017 г.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23-2017 «Добыча и обогащение руд цветных металлов»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24-2017 «Производство редких и редкоземельных металлов»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25-2017 «Добыча и обогащение железных руд»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26-2017 «Производство чугуна, стали и ферросплавов»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27-2017 «Производство изделий дальнейшего передела черных металлов»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28-2017 «Добыча нефти»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29-2017 «Добыча природного газа»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30-2017 «Переработка  нефти»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31-2017 «Производство продукции тонкого органического синтеза»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32-2017 «Производство полимеров, в том числе </a:t>
            </a:r>
            <a:r>
              <a:rPr lang="ru-RU" dirty="0" err="1">
                <a:latin typeface="+mn-lt"/>
                <a:cs typeface="+mn-cs"/>
              </a:rPr>
              <a:t>биоразлагаемых</a:t>
            </a:r>
            <a:r>
              <a:rPr lang="ru-RU" dirty="0">
                <a:latin typeface="+mn-lt"/>
                <a:cs typeface="+mn-cs"/>
              </a:rPr>
              <a:t>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33-2017 «Производство специальных неорганических химикатов»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34-2017 «Производство прочих основных неорганических химических веществ»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35-2017 «Обработка поверхностей, предметов или продукции органическими растворителями»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36-2017 «Обработка поверхностей металлов и пластмасс с использованием электролитических или химических процессов»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Arial" charset="0"/>
              </a:rPr>
              <a:t>Справочники НДТ </a:t>
            </a:r>
          </a:p>
        </p:txBody>
      </p:sp>
      <p:sp>
        <p:nvSpPr>
          <p:cNvPr id="28674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3B54056-ADB6-4AE5-AB2F-E524F4FE30BD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0825" y="1268413"/>
            <a:ext cx="8497888" cy="46164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Опубликованы в 2017 г.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15"/>
              <a:defRPr/>
            </a:pPr>
            <a:r>
              <a:rPr lang="ru-RU" dirty="0">
                <a:latin typeface="+mn-lt"/>
                <a:cs typeface="+mn-cs"/>
              </a:rPr>
              <a:t>  ИТС 37-2017 «Добыча и обогащение угля»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16.   ИТС 38-2017 «Сжигание топлива на крупных установках в целях производства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    энергии»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17.   ИТС 39-2017 «Производство текстильных изделий (промывка, отбеливание,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    мерсеризация, крашений текстильных волокон, отбеливание, крашение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+mn-lt"/>
                <a:cs typeface="+mn-cs"/>
              </a:rPr>
              <a:t>        </a:t>
            </a:r>
            <a:r>
              <a:rPr lang="ru-RU" dirty="0">
                <a:latin typeface="+mn-lt"/>
                <a:cs typeface="+mn-cs"/>
              </a:rPr>
              <a:t>текстильной продукции)»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18"/>
              <a:defRPr/>
            </a:pPr>
            <a:r>
              <a:rPr lang="ru-RU" dirty="0">
                <a:latin typeface="+mn-lt"/>
                <a:cs typeface="+mn-cs"/>
              </a:rPr>
              <a:t>  ИТС 40-2017 «Дубление, крашение, выделка шкур и кожи»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18"/>
              <a:defRPr/>
            </a:pPr>
            <a:r>
              <a:rPr lang="ru-RU" dirty="0">
                <a:latin typeface="+mn-lt"/>
                <a:cs typeface="+mn-cs"/>
              </a:rPr>
              <a:t>  ИТС 41-2017 «Интенсивное разведение свиней»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18"/>
              <a:defRPr/>
            </a:pPr>
            <a:r>
              <a:rPr lang="ru-RU" dirty="0">
                <a:latin typeface="+mn-lt"/>
                <a:cs typeface="+mn-cs"/>
              </a:rPr>
              <a:t>  ИТС 42-2017 «Интенсивное разведение сельскохозяйственной птицы»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18"/>
              <a:defRPr/>
            </a:pPr>
            <a:r>
              <a:rPr lang="ru-RU" dirty="0">
                <a:latin typeface="+mn-lt"/>
                <a:cs typeface="+mn-cs"/>
              </a:rPr>
              <a:t>  ИТС 43-2017 «Убой животных на мясокомбинатах, мясохладобойнях, побочные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    продукты животноводства»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22"/>
              <a:defRPr/>
            </a:pPr>
            <a:r>
              <a:rPr lang="ru-RU" dirty="0">
                <a:latin typeface="+mn-lt"/>
                <a:cs typeface="+mn-cs"/>
              </a:rPr>
              <a:t>  ИТС 44-2017 «Производство продуктов питания»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22"/>
              <a:defRPr/>
            </a:pPr>
            <a:r>
              <a:rPr lang="ru-RU" dirty="0">
                <a:latin typeface="+mn-lt"/>
                <a:cs typeface="+mn-cs"/>
              </a:rPr>
              <a:t>  ИТС 45-2017 «Производство напитков, молока и молочных продуктов»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</a:t>
            </a:r>
            <a:endParaRPr lang="ru-RU" sz="20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Arial" charset="0"/>
              </a:rPr>
              <a:t>Справочники НДТ </a:t>
            </a:r>
          </a:p>
        </p:txBody>
      </p:sp>
      <p:sp>
        <p:nvSpPr>
          <p:cNvPr id="29698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FEB93BA-35AA-480C-B097-55C3227C10F7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0825" y="1268413"/>
            <a:ext cx="8569325" cy="32019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Опубликованы в 2017 г.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24.   ИТС 46-2017 «Сокращение выбросов загрязняющих веществ, сбросов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    загрязняющих веществ при хранении и складировании товаров (грузов)»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25"/>
              <a:defRPr/>
            </a:pPr>
            <a:r>
              <a:rPr lang="ru-RU" dirty="0">
                <a:latin typeface="+mn-lt"/>
                <a:cs typeface="+mn-cs"/>
              </a:rPr>
              <a:t>  ИТС 47-2017 «Системы обработки (обращения) со сточными водами 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    отходящими газами в химической промышленности »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26"/>
              <a:defRPr/>
            </a:pPr>
            <a:r>
              <a:rPr lang="ru-RU" dirty="0">
                <a:latin typeface="+mn-lt"/>
                <a:cs typeface="+mn-cs"/>
              </a:rPr>
              <a:t>  ИТС 48-2017 «Повышение энергетической эффективности при осуществлении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    хозяйственной и (или) иной деятельности»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27.   ИТС 49-2017 «Добыча драгоценных металлов»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28.   ИТС 50-2017 «Переработка природного и попутного газа»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lumMod val="75000"/>
                    <a:lumOff val="25000"/>
                  </a:schemeClr>
                </a:solidFill>
                <a:sym typeface="Arial"/>
              </a:rPr>
              <a:t>МЕРЫ ГОСУДАРСТВЕННОЙ ПОДДЕРЖКИ ПО ВНЕДРЕНИЮ НДТ И МОДЕРНИЗАЦИИ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Arial"/>
            </a:endParaRPr>
          </a:p>
        </p:txBody>
      </p:sp>
      <p:sp>
        <p:nvSpPr>
          <p:cNvPr id="30722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4F2A23C-D9C6-46EB-BEB0-CE1FDFFD1CFF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3038" y="1208088"/>
            <a:ext cx="8712200" cy="5724525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Льготы по плате за негативное воздействие на окружающую среду</a:t>
            </a:r>
          </a:p>
          <a:p>
            <a:pPr marL="285750" indent="-2857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latin typeface="+mn-lt"/>
                <a:cs typeface="+mn-cs"/>
              </a:rPr>
              <a:t>Зачет затрат на осуществление мер по снижению негативного воздействия и внедрение НДТ в счет платы за негативное воздействие на окружающую среду </a:t>
            </a:r>
            <a:r>
              <a:rPr lang="ru-RU" sz="1600" dirty="0">
                <a:solidFill>
                  <a:srgbClr val="C00000"/>
                </a:solidFill>
                <a:latin typeface="+mn-lt"/>
                <a:cs typeface="+mn-cs"/>
              </a:rPr>
              <a:t>(с 01.01.2016)</a:t>
            </a:r>
            <a:r>
              <a:rPr lang="ru-RU" sz="1600" dirty="0">
                <a:latin typeface="+mn-lt"/>
                <a:cs typeface="+mn-cs"/>
              </a:rPr>
              <a:t>;</a:t>
            </a:r>
          </a:p>
          <a:p>
            <a:pPr marL="742950" lvl="1" indent="-28575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600" dirty="0">
                <a:latin typeface="+mn-lt"/>
                <a:cs typeface="+mn-cs"/>
              </a:rPr>
              <a:t>У лиц, обязанных вносить плату за негативное воздействие на окружающую среду (далее — НВОС), появилась возможность самостоятельно осуществлять корректировку размеров платы в порядке, установленном Правительством Российской Федерации.</a:t>
            </a:r>
          </a:p>
          <a:p>
            <a:pPr marL="742950" lvl="1" indent="-28575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600" dirty="0">
                <a:latin typeface="+mn-lt"/>
                <a:cs typeface="+mn-cs"/>
              </a:rPr>
              <a:t>Из суммы платы за НВОС будут вычитаться затраты на реализацию мероприятий по снижению НВОС, фактически произведенные лицами, обязанными вносить плату, в пределах исчисленной платы за НВОС.</a:t>
            </a:r>
          </a:p>
          <a:p>
            <a:pPr marL="742950" lvl="1" indent="-28575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600" dirty="0">
                <a:latin typeface="+mn-lt"/>
                <a:cs typeface="+mn-cs"/>
              </a:rPr>
              <a:t>Затратами на реализацию мероприятий по снижению НВОС будут признаваться документально подтвержденные расходы лиц, обязанных вносить плату, на финансирование мероприятий, включенных в план мероприятий по охране окружающей среды или программу повышения экологической эффективности.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400" dirty="0">
              <a:latin typeface="+mn-lt"/>
              <a:cs typeface="+mn-cs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lumMod val="75000"/>
                    <a:lumOff val="25000"/>
                  </a:schemeClr>
                </a:solidFill>
                <a:sym typeface="Arial"/>
              </a:rPr>
              <a:t>МЕРЫ ГОСУДАРСТВЕННОЙ ПОДДЕРЖКИ ПО ВНЕДРЕНИЮ НДТ И МОДЕРНИЗАЦИИ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Arial"/>
            </a:endParaRPr>
          </a:p>
        </p:txBody>
      </p:sp>
      <p:sp>
        <p:nvSpPr>
          <p:cNvPr id="31746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3EF6573-61CE-44BA-9B6E-E5C193B011A6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3038" y="1125538"/>
            <a:ext cx="8712200" cy="5594350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anchor="ctr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Льготы по плате за негативное воздействие на окружающую среду</a:t>
            </a:r>
            <a:endParaRPr lang="ru-RU" sz="1400" dirty="0">
              <a:latin typeface="+mn-lt"/>
              <a:cs typeface="+mn-cs"/>
            </a:endParaRPr>
          </a:p>
          <a:p>
            <a:pPr marL="285750" indent="-2857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latin typeface="+mn-lt"/>
                <a:cs typeface="+mn-cs"/>
              </a:rPr>
              <a:t>Отказ от взимания платы (коэффициент 0) для предприятий I категории, перешедших на НДТ, и II категории, относящихся к областям применения НДТ </a:t>
            </a:r>
            <a:r>
              <a:rPr lang="ru-RU" sz="1600" dirty="0">
                <a:solidFill>
                  <a:srgbClr val="C00000"/>
                </a:solidFill>
                <a:latin typeface="+mn-lt"/>
                <a:cs typeface="+mn-cs"/>
              </a:rPr>
              <a:t>(планируется с 01.01.2020)</a:t>
            </a:r>
            <a:r>
              <a:rPr lang="ru-RU" sz="1600" dirty="0">
                <a:latin typeface="+mn-lt"/>
                <a:cs typeface="+mn-cs"/>
              </a:rPr>
              <a:t>;</a:t>
            </a:r>
          </a:p>
          <a:p>
            <a:pPr marL="742950" lvl="1" indent="-28575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600" dirty="0">
                <a:latin typeface="+mn-lt"/>
                <a:cs typeface="+mn-cs"/>
              </a:rPr>
              <a:t>В целях стимулирования юридических лиц и индивидуальных предпринимателей, осуществляющих хозяйственную и (или) иную деятельность, к проведению мероприятий по снижению НВОС и НДТ при исчислении платы к ставкам такой платы с 1 января 2020 г. будут применяться следующие коэффициенты:</a:t>
            </a:r>
          </a:p>
          <a:p>
            <a:pPr marL="1200150" lvl="2" indent="-28575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latin typeface="+mn-lt"/>
                <a:cs typeface="+mn-cs"/>
              </a:rPr>
              <a:t>коэффициент 0 — за объем или массу выбросов загрязняющих веществ, сбросов загрязняющих веществ в пределах технологических нормативов после внедрения НДТ на объекте, оказывающем НВОС;</a:t>
            </a:r>
          </a:p>
          <a:p>
            <a:pPr marL="1200150" lvl="2" indent="-28575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latin typeface="+mn-lt"/>
                <a:cs typeface="+mn-cs"/>
              </a:rPr>
              <a:t>коэффициент 0 — за объем или массу отходов производства и потребления, подлежащих накоплению и фактически использованных с момента образования в собственном производстве в соответствии с технологическим регламентом или переданных для использования в течение срока, предусмотренного законодательством Российской Федерации в области обращения с отходами.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lumMod val="75000"/>
                    <a:lumOff val="25000"/>
                  </a:schemeClr>
                </a:solidFill>
                <a:sym typeface="Arial"/>
              </a:rPr>
              <a:t>МЕРЫ ГОСУДАРСТВЕННОЙ ПОДДЕРЖКИ ПО ВНЕДРЕНИЮ НДТ И МОДЕРНИЗАЦИИ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Arial"/>
            </a:endParaRPr>
          </a:p>
        </p:txBody>
      </p:sp>
      <p:sp>
        <p:nvSpPr>
          <p:cNvPr id="32770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1F03297-F2F5-4CD8-AB23-37078B164C12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3675" y="1195388"/>
            <a:ext cx="8710613" cy="5078412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Инвестиционный налоговый кредит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(</a:t>
            </a:r>
            <a:r>
              <a:rPr lang="ru-RU" sz="1400" dirty="0">
                <a:solidFill>
                  <a:srgbClr val="C00000"/>
                </a:solidFill>
                <a:latin typeface="+mn-lt"/>
                <a:cs typeface="+mn-cs"/>
              </a:rPr>
              <a:t>с 01.01.2016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, но не ранее первого числа очередного налогового периода по налогу на прибыль организаций)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latin typeface="+mn-lt"/>
                <a:cs typeface="+mn-cs"/>
              </a:rPr>
              <a:t>Инвестиционный налоговый кредит может быть предоставлен организации при осуществлении мероприятия или мероприятий по снижению негативного воздействия на окружающую среду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FF0000"/>
                </a:solidFill>
                <a:latin typeface="+mn-lt"/>
                <a:cs typeface="+mn-cs"/>
              </a:rPr>
              <a:t>Инвестиционный налоговый кредит </a:t>
            </a:r>
            <a:r>
              <a:rPr lang="ru-RU" sz="1400" dirty="0">
                <a:latin typeface="+mn-lt"/>
                <a:cs typeface="+mn-cs"/>
              </a:rPr>
              <a:t>представляет собой такое изменение срока уплаты налога, при котором организации при наличии оснований, указанных в статье </a:t>
            </a:r>
            <a:r>
              <a:rPr lang="ru-RU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67 НК РФ</a:t>
            </a:r>
            <a:r>
              <a:rPr lang="ru-RU" sz="1400" dirty="0">
                <a:latin typeface="+mn-lt"/>
                <a:cs typeface="+mn-cs"/>
              </a:rPr>
              <a:t>, предоставляется возможность в течение определенного срока и в определенных пределах уменьшать свои платежи по налогу с последующей поэтапной уплатой суммы кредита и начисленных процентов.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u="sng" dirty="0">
                <a:latin typeface="+mn-lt"/>
                <a:cs typeface="+mn-cs"/>
              </a:rPr>
              <a:t>Инвестиционный налоговый кредит может быть предоставлен: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latin typeface="+mn-lt"/>
                <a:cs typeface="+mn-cs"/>
              </a:rPr>
              <a:t>по налогу на прибыль организации;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latin typeface="+mn-lt"/>
                <a:cs typeface="+mn-cs"/>
              </a:rPr>
              <a:t>по региональным налогам;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latin typeface="+mn-lt"/>
                <a:cs typeface="+mn-cs"/>
              </a:rPr>
              <a:t>по местным налогам.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u="sng" dirty="0">
                <a:latin typeface="+mn-lt"/>
                <a:cs typeface="+mn-cs"/>
              </a:rPr>
              <a:t>Инвестиционный налоговый кредит может быть предоставлен: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400" b="1" dirty="0">
                <a:solidFill>
                  <a:srgbClr val="FF0000"/>
                </a:solidFill>
                <a:latin typeface="+mn-lt"/>
                <a:cs typeface="+mn-cs"/>
              </a:rPr>
              <a:t>на срок от 1 года до 5 лет </a:t>
            </a:r>
            <a:r>
              <a:rPr lang="ru-RU" sz="1400" dirty="0">
                <a:latin typeface="+mn-lt"/>
                <a:cs typeface="+mn-cs"/>
              </a:rPr>
              <a:t>- по общему правилу;</a:t>
            </a:r>
          </a:p>
          <a:p>
            <a:pPr marL="742950" lvl="1" indent="-2857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400" b="1" dirty="0">
                <a:solidFill>
                  <a:srgbClr val="FF0000"/>
                </a:solidFill>
                <a:latin typeface="+mn-lt"/>
                <a:cs typeface="+mn-cs"/>
              </a:rPr>
              <a:t>на срок до 10 лет </a:t>
            </a:r>
            <a:r>
              <a:rPr lang="ru-RU" sz="1400" dirty="0">
                <a:latin typeface="+mn-lt"/>
                <a:cs typeface="+mn-cs"/>
              </a:rPr>
              <a:t>по основанию, указанному в </a:t>
            </a:r>
            <a:r>
              <a:rPr lang="ru-RU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подп. 6 п. 1 ст. 67 НК РФ </a:t>
            </a:r>
            <a:r>
              <a:rPr lang="ru-RU" sz="1400" dirty="0">
                <a:latin typeface="+mn-lt"/>
                <a:cs typeface="+mn-cs"/>
              </a:rPr>
              <a:t>(включение организации в реестр резидентов зоны территориального развития в соответствии с Федеральным законом "О зонах территориального развития в РФ).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+mn-lt"/>
                <a:cs typeface="+mn-cs"/>
              </a:rPr>
              <a:t>Организация, получившая инвестиционный налоговый кредит, вправе уменьшать свои платежи по соответствующему налогу в течение срока действия договора об инвестиционном налоговом кредите.</a:t>
            </a:r>
            <a:endParaRPr lang="ru-RU" sz="20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lumMod val="75000"/>
                    <a:lumOff val="25000"/>
                  </a:schemeClr>
                </a:solidFill>
                <a:sym typeface="Arial"/>
              </a:rPr>
              <a:t>МЕРЫ ГОСУДАРСТВЕННОЙ ПОДДЕРЖКИ ПО ВНЕДРЕНИЮ НДТ И МОДЕРНИЗАЦИИ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Arial"/>
            </a:endParaRPr>
          </a:p>
        </p:txBody>
      </p:sp>
      <p:sp>
        <p:nvSpPr>
          <p:cNvPr id="33794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AC8233C-2F4D-4102-897D-6CD1A1BF0F59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63" y="1860550"/>
            <a:ext cx="8712200" cy="3662363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anchor="ctr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Введение для оборудования НДТ дополнительного коэффициента амортизации 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(</a:t>
            </a:r>
            <a:r>
              <a:rPr lang="ru-RU" sz="2000" dirty="0">
                <a:solidFill>
                  <a:srgbClr val="C00000"/>
                </a:solidFill>
                <a:latin typeface="+mn-lt"/>
                <a:cs typeface="+mn-cs"/>
              </a:rPr>
              <a:t>планируется с 01.01.2019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)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latin typeface="+mn-lt"/>
                <a:cs typeface="+mn-cs"/>
              </a:rPr>
              <a:t>Право применять к основной норме амортизации специальный коэффициент, но не выше 2, в отношении амортизируемых основных средств, относящихся к основному технологическому оборудованию, эксплуатируемому в случае применения НДТ, согласно утвержденному Правительством Российской Федерации Перечню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Снижение платы за негативное воздействие после внедрения НДТ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latin typeface="+mn-lt"/>
                <a:cs typeface="+mn-cs"/>
              </a:rPr>
              <a:t>Применение понижающего коэффициента К = 0,5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Arial" charset="0"/>
              </a:rPr>
              <a:t>ФОНД РАЗВИТИЯ ПРОМЫШЛЕННОСТИ</a:t>
            </a:r>
          </a:p>
        </p:txBody>
      </p:sp>
      <p:sp>
        <p:nvSpPr>
          <p:cNvPr id="34818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75FA2F8-CADD-4506-B2E3-42D2CA5F7107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63" y="1803400"/>
            <a:ext cx="8712200" cy="4032250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anchor="ctr">
            <a:spAutoFit/>
          </a:bodyPr>
          <a:lstStyle/>
          <a:p>
            <a:pPr marL="285750" indent="-28575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latin typeface="+mn-lt"/>
                <a:cs typeface="+mn-cs"/>
              </a:rPr>
              <a:t>Фонд развития промышленности основан для модернизации российской промышленности, организации новых производств и обеспечения импортозамещения. Фонд создан в 2014 году по инициативе Министерства промышленности и торговли РФ путём преобразования Российского фонда технологического развития.</a:t>
            </a:r>
          </a:p>
          <a:p>
            <a:pPr marL="285750" indent="-28575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latin typeface="+mn-lt"/>
                <a:cs typeface="+mn-cs"/>
              </a:rPr>
              <a:t>Фонд предлагает льготные условия софинансирования проектов, направленных на разработку новой высокотехнологичной продукции, техническое перевооружение и создание конкурентоспособных производств на базе </a:t>
            </a:r>
            <a:r>
              <a:rPr lang="ru-RU" sz="1600" b="1" u="sng" dirty="0">
                <a:latin typeface="+mn-lt"/>
                <a:cs typeface="+mn-cs"/>
              </a:rPr>
              <a:t>наилучших доступных технологий</a:t>
            </a:r>
            <a:r>
              <a:rPr lang="ru-RU" sz="1600" dirty="0">
                <a:latin typeface="+mn-lt"/>
                <a:cs typeface="+mn-cs"/>
              </a:rPr>
              <a:t>.</a:t>
            </a:r>
          </a:p>
          <a:p>
            <a:pPr marL="285750" indent="-28575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latin typeface="+mn-lt"/>
                <a:cs typeface="+mn-cs"/>
              </a:rPr>
              <a:t>Для реализации промышленно-технологических проектов Фонд на конкурсной основе предоставляет целевые займы по ставке</a:t>
            </a:r>
            <a:r>
              <a:rPr lang="ru-RU" sz="1600" b="1" dirty="0">
                <a:solidFill>
                  <a:srgbClr val="FF0000"/>
                </a:solidFill>
                <a:latin typeface="+mn-lt"/>
                <a:cs typeface="+mn-cs"/>
              </a:rPr>
              <a:t> 5% </a:t>
            </a:r>
            <a:r>
              <a:rPr lang="ru-RU" sz="1600" dirty="0">
                <a:latin typeface="+mn-lt"/>
                <a:cs typeface="+mn-cs"/>
              </a:rPr>
              <a:t>годовых сроком </a:t>
            </a:r>
            <a:r>
              <a:rPr lang="ru-RU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до 5 лет в объеме от 50 до 300 млн. рублей</a:t>
            </a:r>
            <a:r>
              <a:rPr lang="ru-RU" sz="1600" dirty="0">
                <a:latin typeface="+mn-lt"/>
                <a:cs typeface="+mn-cs"/>
              </a:rPr>
              <a:t>, стимулируя приток прямых инвестиций в реальный сектор экономики.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600" dirty="0">
              <a:latin typeface="+mn-lt"/>
              <a:cs typeface="+mn-cs"/>
            </a:endParaRPr>
          </a:p>
        </p:txBody>
      </p:sp>
      <p:pic>
        <p:nvPicPr>
          <p:cNvPr id="34820" name="Picture 2" descr="D:\frp_rf_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2588" y="260350"/>
            <a:ext cx="2136775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Arial" charset="0"/>
              </a:rPr>
              <a:t>ОБЩИЕ МЕРЫ ПОДДЕРЖКИ</a:t>
            </a:r>
          </a:p>
        </p:txBody>
      </p:sp>
      <p:sp>
        <p:nvSpPr>
          <p:cNvPr id="35842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F3CF81C-A8F3-43E5-B88E-F3B412788C47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63" y="1268413"/>
            <a:ext cx="8712200" cy="2678112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anchor="ctr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atin typeface="+mn-lt"/>
                <a:cs typeface="+mn-cs"/>
              </a:rPr>
              <a:t>Предоставление предприятиям субсидий на уплату части процентов по кредитам на реализацию новых инвестиционных проектов в гражданских отраслях промышленности (Постановление Правительства РФ</a:t>
            </a:r>
            <a:br>
              <a:rPr lang="ru-RU" sz="1400" b="1" dirty="0">
                <a:latin typeface="+mn-lt"/>
                <a:cs typeface="+mn-cs"/>
              </a:rPr>
            </a:br>
            <a:r>
              <a:rPr lang="ru-RU" sz="1400" b="1" dirty="0">
                <a:latin typeface="+mn-lt"/>
                <a:cs typeface="+mn-cs"/>
              </a:rPr>
              <a:t>от 03.01.2014 № 3)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400" b="1" dirty="0">
              <a:latin typeface="+mn-lt"/>
              <a:cs typeface="+mn-cs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latin typeface="+mn-lt"/>
                <a:cs typeface="+mn-cs"/>
              </a:rPr>
              <a:t>Субсидии предоставляются при условии внесения инвестиционного проекта </a:t>
            </a:r>
            <a:r>
              <a:rPr lang="ru-RU" sz="1400" b="1" dirty="0">
                <a:latin typeface="+mn-lt"/>
                <a:cs typeface="+mn-cs"/>
              </a:rPr>
              <a:t>в перечень комплексных инвестиционных проектов по приоритетным направлениям гражданской промышленности</a:t>
            </a:r>
            <a:r>
              <a:rPr lang="ru-RU" sz="1400" dirty="0">
                <a:latin typeface="+mn-lt"/>
                <a:cs typeface="+mn-cs"/>
              </a:rPr>
              <a:t>, ведение которого осуществляет Минпромторг России.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latin typeface="+mn-lt"/>
                <a:cs typeface="+mn-cs"/>
              </a:rPr>
              <a:t>Основанием для включения инвестиционного проекта в перечень является принимаемое по результатам проводимого Минпромторгом России конкурсного отбора инвестиционных проектов в целях включения в перечень решение Межведомственной Комиссии по включению новых комплексных инвестиционных проектов в перечень новых комплексных инвестиционных проектов по приоритетным направлениям гражданской промышленности (далее - МВК).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68313" y="4076700"/>
            <a:ext cx="4608512" cy="22479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Требования к инвестиционным проектам: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/>
              <a:t>кредит на инвестиционные цели сроком не менее</a:t>
            </a:r>
            <a:br>
              <a:rPr lang="ru-RU" sz="1400" dirty="0"/>
            </a:br>
            <a:r>
              <a:rPr lang="ru-RU" sz="1400" dirty="0"/>
              <a:t>3 лет;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/>
              <a:t>стоимость от 150 млн руб. до 5 млрд руб.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/>
              <a:t>ввод производственных мощностей по проекту должен был быть осуществлен не ранее</a:t>
            </a:r>
            <a:br>
              <a:rPr lang="ru-RU" sz="1400" dirty="0"/>
            </a:br>
            <a:r>
              <a:rPr lang="ru-RU" sz="1400" dirty="0"/>
              <a:t>1 января 2014 г.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/>
              <a:t>кредитные средства не более 80% стоимости проекта 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/>
              <a:t>инвестиционный проект в отраслях гражданской промышленности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219700" y="4087813"/>
            <a:ext cx="3649663" cy="1600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Размер субсидии: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/>
              <a:t>если % ставка &gt; ключевой ставки ЦБ РФ, возмещается 70% ключевой ставки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/>
              <a:t>если % ставка &lt; ключевой ставки ЦБ РФ,  возмещается 70% от % ставки 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/>
              <a:t>выплата субсидии происходит 2 раза </a:t>
            </a:r>
            <a:br>
              <a:rPr lang="ru-RU" sz="1400" dirty="0"/>
            </a:br>
            <a:r>
              <a:rPr lang="ru-RU" sz="1400" dirty="0"/>
              <a:t>в год (</a:t>
            </a:r>
            <a:r>
              <a:rPr lang="en-US" sz="1400" dirty="0"/>
              <a:t>II </a:t>
            </a:r>
            <a:r>
              <a:rPr lang="ru-RU" sz="1400" dirty="0"/>
              <a:t>и </a:t>
            </a:r>
            <a:r>
              <a:rPr lang="en-US" sz="1400" dirty="0"/>
              <a:t>IV</a:t>
            </a:r>
            <a:r>
              <a:rPr lang="ru-RU" sz="1400" dirty="0"/>
              <a:t> квартал)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Arial" charset="0"/>
              </a:rPr>
              <a:t>НАИЛУЧШИЕ ДОСТУПНЫЕ ТЕХНОЛОГИИ</a:t>
            </a:r>
          </a:p>
        </p:txBody>
      </p:sp>
      <p:sp>
        <p:nvSpPr>
          <p:cNvPr id="18434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64E8ADF-C077-4D1D-87F7-4452305ECB9E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313" y="2027238"/>
            <a:ext cx="8712200" cy="2862262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anchor="ctr">
            <a:spAutoFit/>
          </a:bodyPr>
          <a:lstStyle/>
          <a:p>
            <a:pPr marL="285750" indent="-285750" algn="just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b="1" i="1" dirty="0">
                <a:solidFill>
                  <a:srgbClr val="FF0000"/>
                </a:solidFill>
                <a:latin typeface="+mn-lt"/>
                <a:cs typeface="+mn-cs"/>
              </a:rPr>
              <a:t>НАИЛУЧШАЯ ДОСТУПНАЯ ТЕХНОЛОГИЯ </a:t>
            </a:r>
            <a:r>
              <a:rPr lang="ru-RU" dirty="0">
                <a:latin typeface="+mn-lt"/>
                <a:cs typeface="+mn-cs"/>
              </a:rPr>
              <a:t>- технология производства продукции (товаров), выполнения работ, оказания услуг, определяемая на основе современных достижений науки и техники и наилучшего сочетания критериев достижения целей охраны окружающей среды при условии наличия технической возможности ее применения 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(ст. 1 Федерального закона № 7-ФЗ).</a:t>
            </a:r>
            <a:endParaRPr lang="ru-RU" b="1" dirty="0">
              <a:solidFill>
                <a:schemeClr val="accent4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Arial" charset="0"/>
              </a:rPr>
              <a:t>ОБЩИЕ МЕРЫ ПОДДЕРЖКИ</a:t>
            </a:r>
          </a:p>
        </p:txBody>
      </p:sp>
      <p:sp>
        <p:nvSpPr>
          <p:cNvPr id="36866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E94A186-8009-4110-B561-19B2154CE902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7800" y="1196975"/>
            <a:ext cx="8710613" cy="5048250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anchor="ctr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atin typeface="+mn-lt"/>
                <a:cs typeface="+mn-cs"/>
              </a:rPr>
              <a:t>Субсидии предоставляются организациям, прошедшим конкурсный отбор на право получения субсидии, </a:t>
            </a:r>
            <a:br>
              <a:rPr lang="ru-RU" sz="1400" b="1" dirty="0">
                <a:latin typeface="+mn-lt"/>
                <a:cs typeface="+mn-cs"/>
              </a:rPr>
            </a:br>
            <a:r>
              <a:rPr lang="ru-RU" sz="1400" b="1" dirty="0">
                <a:latin typeface="+mn-lt"/>
                <a:cs typeface="+mn-cs"/>
              </a:rPr>
              <a:t>на компенсацию части затрат на выполнение НИОКР и технологических работ, непосредственно связанных </a:t>
            </a:r>
            <a:br>
              <a:rPr lang="ru-RU" sz="1400" b="1" dirty="0">
                <a:latin typeface="+mn-lt"/>
                <a:cs typeface="+mn-cs"/>
              </a:rPr>
            </a:br>
            <a:r>
              <a:rPr lang="ru-RU" sz="1400" b="1" dirty="0">
                <a:latin typeface="+mn-lt"/>
                <a:cs typeface="+mn-cs"/>
              </a:rPr>
              <a:t>с созданием продукции в рамках реализации комплексных инвестиционных проектов (Постановление Правительства РФ от 30.12.2013 № 1312).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Комплексный инвестиционный проект должен отвечать следующим критериям: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400" dirty="0">
                <a:latin typeface="+mn-lt"/>
                <a:cs typeface="+mn-cs"/>
              </a:rPr>
              <a:t>инвестиционный проект относится к одному из технологических направлений, утверждаемых Минпромторгом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400" dirty="0">
                <a:latin typeface="+mn-lt"/>
                <a:cs typeface="+mn-cs"/>
              </a:rPr>
              <a:t>реализация инвестиционного проекта предусматривает расходы:</a:t>
            </a:r>
          </a:p>
          <a:p>
            <a:pPr marL="742950" lvl="1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latin typeface="+mn-lt"/>
                <a:cs typeface="+mn-cs"/>
              </a:rPr>
              <a:t>на приобретение или долгосрочную аренду земельных участков под создание новых производственных мощностей;</a:t>
            </a:r>
          </a:p>
          <a:p>
            <a:pPr marL="742950" lvl="1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latin typeface="+mn-lt"/>
                <a:cs typeface="+mn-cs"/>
              </a:rPr>
              <a:t>на разработку проектно-сметной документации;</a:t>
            </a:r>
          </a:p>
          <a:p>
            <a:pPr marL="742950" lvl="1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latin typeface="+mn-lt"/>
                <a:cs typeface="+mn-cs"/>
              </a:rPr>
              <a:t>на строительство производственных зданий и сооружений;</a:t>
            </a:r>
          </a:p>
          <a:p>
            <a:pPr marL="742950" lvl="1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latin typeface="+mn-lt"/>
                <a:cs typeface="+mn-cs"/>
              </a:rPr>
              <a:t>на приобретение, сооружение, изготовление, доставку основных средств, строительно-монтажные </a:t>
            </a:r>
            <a:br>
              <a:rPr lang="ru-RU" sz="1400" dirty="0">
                <a:latin typeface="+mn-lt"/>
                <a:cs typeface="+mn-cs"/>
              </a:rPr>
            </a:br>
            <a:r>
              <a:rPr lang="ru-RU" sz="1400" dirty="0">
                <a:latin typeface="+mn-lt"/>
                <a:cs typeface="+mn-cs"/>
              </a:rPr>
              <a:t>и пусконаладочные работы,</a:t>
            </a:r>
          </a:p>
          <a:p>
            <a:pPr marL="742950" lvl="1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latin typeface="+mn-lt"/>
                <a:cs typeface="+mn-cs"/>
              </a:rPr>
              <a:t>приобретение оборудования для осуществления деятельности, указанной в подпункте "а" настоящего пункта.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400" dirty="0">
                <a:latin typeface="+mn-lt"/>
                <a:cs typeface="+mn-cs"/>
              </a:rPr>
              <a:t>инвестиционный проект предусматривает инвестирование заемных средств организацией – получателем субсидии в объеме не более 70 % общего объема инвестиций в этот проект;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400" dirty="0">
                <a:latin typeface="+mn-lt"/>
                <a:cs typeface="+mn-cs"/>
              </a:rPr>
              <a:t>общая стоимость инвестиционного проекта составляет от 150 млн. рублей до 2 млрд. рублей.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Размер субсидии не может превышать 100 % затрат, направленных на выполнение научно-исследовательских работ в рамках реализуемого инвестиционного проекта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Arial" charset="0"/>
              </a:rPr>
              <a:t>ОБЩИЕ МЕРЫ ПОДДЕРЖКИ</a:t>
            </a:r>
          </a:p>
        </p:txBody>
      </p:sp>
      <p:sp>
        <p:nvSpPr>
          <p:cNvPr id="37890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095F01-B204-4466-97E5-73964A78C739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ru-RU">
              <a:latin typeface="Arial" charset="0"/>
              <a:cs typeface="Arial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251520" y="1397000"/>
          <a:ext cx="8640960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7892" name="Прямоугольник 3"/>
          <p:cNvSpPr>
            <a:spLocks noChangeArrowheads="1"/>
          </p:cNvSpPr>
          <p:nvPr/>
        </p:nvSpPr>
        <p:spPr bwMode="auto">
          <a:xfrm>
            <a:off x="611188" y="5949950"/>
            <a:ext cx="76327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C00000"/>
                </a:solidFill>
                <a:latin typeface="Calibri" pitchFamily="34" charset="0"/>
              </a:rPr>
              <a:t>Конкурс проводится Министерством промышленности и торговли Российской Федерации не более 2 раз в год.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557338"/>
            <a:ext cx="8280400" cy="45354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ym typeface="Arial"/>
              </a:rPr>
              <a:t>ПРАВИТЕЛЬСТВО РОССИЙСКОЙ ФЕДЕРАЦИИ</a:t>
            </a:r>
            <a:br>
              <a:rPr lang="ru-RU" dirty="0">
                <a:sym typeface="Arial"/>
              </a:rPr>
            </a:br>
            <a:r>
              <a:rPr lang="ru-RU" dirty="0">
                <a:sym typeface="Arial"/>
              </a:rPr>
              <a:t/>
            </a:r>
            <a:br>
              <a:rPr lang="ru-RU" dirty="0">
                <a:sym typeface="Arial"/>
              </a:rPr>
            </a:br>
            <a:r>
              <a:rPr lang="ru-RU" dirty="0">
                <a:sym typeface="Arial"/>
              </a:rPr>
              <a:t>ПОСТАНОВЛЕНИЕ</a:t>
            </a:r>
            <a:br>
              <a:rPr lang="ru-RU" dirty="0">
                <a:sym typeface="Arial"/>
              </a:rPr>
            </a:br>
            <a:r>
              <a:rPr lang="ru-RU" dirty="0">
                <a:sym typeface="Arial"/>
              </a:rPr>
              <a:t>от 30 декабря 2013 г. N 1312</a:t>
            </a:r>
            <a:br>
              <a:rPr lang="ru-RU" dirty="0">
                <a:sym typeface="Arial"/>
              </a:rPr>
            </a:br>
            <a:r>
              <a:rPr lang="ru-RU" dirty="0">
                <a:sym typeface="Arial"/>
              </a:rPr>
              <a:t/>
            </a:r>
            <a:br>
              <a:rPr lang="ru-RU" dirty="0">
                <a:sym typeface="Arial"/>
              </a:rPr>
            </a:br>
            <a:r>
              <a:rPr lang="ru-RU" dirty="0">
                <a:sym typeface="Arial"/>
              </a:rPr>
              <a:t>ОБ УТВЕРЖДЕНИИ ПРАВИЛ</a:t>
            </a:r>
            <a:br>
              <a:rPr lang="ru-RU" dirty="0">
                <a:sym typeface="Arial"/>
              </a:rPr>
            </a:br>
            <a:r>
              <a:rPr lang="ru-RU" dirty="0">
                <a:sym typeface="Arial"/>
              </a:rPr>
              <a:t>ПРЕДОСТАВЛЕНИЯ СУБСИДИЙ ИЗ ФЕДЕРАЛЬНОГО БЮДЖЕТА </a:t>
            </a:r>
            <a:r>
              <a:rPr lang="ru-RU" dirty="0" smtClean="0">
                <a:sym typeface="Arial"/>
              </a:rPr>
              <a:t>РОССИЙСКИМ ОРГАНИЗАЦИЯМ </a:t>
            </a:r>
            <a:r>
              <a:rPr lang="ru-RU" dirty="0">
                <a:sym typeface="Arial"/>
              </a:rPr>
              <a:t>НА КОМПЕНСАЦИЮ ЧАСТИ </a:t>
            </a:r>
            <a:r>
              <a:rPr lang="ru-RU" dirty="0" smtClean="0">
                <a:sym typeface="Arial"/>
              </a:rPr>
              <a:t>ЗАТРАТ</a:t>
            </a:r>
            <a:br>
              <a:rPr lang="ru-RU" dirty="0" smtClean="0">
                <a:sym typeface="Arial"/>
              </a:rPr>
            </a:br>
            <a:r>
              <a:rPr lang="ru-RU" dirty="0" smtClean="0">
                <a:sym typeface="Arial"/>
              </a:rPr>
              <a:t>НА ПРОВЕДЕНИЕ НАУЧНО-ИССЛЕДОВАТЕЛЬСКИХ </a:t>
            </a:r>
            <a:r>
              <a:rPr lang="ru-RU" dirty="0">
                <a:sym typeface="Arial"/>
              </a:rPr>
              <a:t>И ОПЫТНО-КОНСТРУКТОРСКИХ </a:t>
            </a:r>
            <a:r>
              <a:rPr lang="ru-RU" dirty="0" smtClean="0">
                <a:sym typeface="Arial"/>
              </a:rPr>
              <a:t>РАБОТ ПО </a:t>
            </a:r>
            <a:r>
              <a:rPr lang="ru-RU" dirty="0">
                <a:sym typeface="Arial"/>
              </a:rPr>
              <a:t>ПРИОРИТЕТНЫМ НАПРАВЛЕНИЯМ ГРАЖДАНСКОЙ </a:t>
            </a:r>
            <a:r>
              <a:rPr lang="ru-RU" dirty="0" smtClean="0">
                <a:sym typeface="Arial"/>
              </a:rPr>
              <a:t>ПРОМЫШЛЕННОСТИ В </a:t>
            </a:r>
            <a:r>
              <a:rPr lang="ru-RU" dirty="0">
                <a:sym typeface="Arial"/>
              </a:rPr>
              <a:t>РАМКАХ РЕАЛИЗАЦИИ ТАКИМИ ОРГАНИЗАЦИЯМИ </a:t>
            </a:r>
            <a:r>
              <a:rPr lang="ru-RU" dirty="0" smtClean="0">
                <a:sym typeface="Arial"/>
              </a:rPr>
              <a:t>КОМПЛЕКСНЫХ ИНВЕСТИЦИОННЫХ </a:t>
            </a:r>
            <a:r>
              <a:rPr lang="ru-RU" dirty="0">
                <a:sym typeface="Arial"/>
              </a:rPr>
              <a:t>ПРОЕКТОВ</a:t>
            </a:r>
          </a:p>
        </p:txBody>
      </p:sp>
      <p:sp>
        <p:nvSpPr>
          <p:cNvPr id="38914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CF21362-54E2-4701-9F9F-13D4D1E53696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38915" name="Заголовок 1"/>
          <p:cNvSpPr txBox="1">
            <a:spLocks/>
          </p:cNvSpPr>
          <p:nvPr/>
        </p:nvSpPr>
        <p:spPr bwMode="auto">
          <a:xfrm>
            <a:off x="468313" y="207963"/>
            <a:ext cx="82804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>
                <a:solidFill>
                  <a:srgbClr val="0042C8"/>
                </a:solidFill>
                <a:sym typeface="Arial" charset="0"/>
              </a:rPr>
              <a:t>КОМПЕНСАЦИИ ПРИ ВНЕДРЕНИИ НДТ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1196975"/>
            <a:ext cx="8280400" cy="273685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ym typeface="Arial"/>
              </a:rPr>
              <a:t>МИНИСТЕРСТВО НАУКИ И ТЕХНОЛОГИЙ РОССИЙСКОЙ ФЕДЕРАЦИИ</a:t>
            </a:r>
            <a:br>
              <a:rPr lang="ru-RU" dirty="0">
                <a:sym typeface="Arial"/>
              </a:rPr>
            </a:br>
            <a:r>
              <a:rPr lang="ru-RU" dirty="0">
                <a:sym typeface="Arial"/>
              </a:rPr>
              <a:t/>
            </a:r>
            <a:br>
              <a:rPr lang="ru-RU" dirty="0">
                <a:sym typeface="Arial"/>
              </a:rPr>
            </a:br>
            <a:r>
              <a:rPr lang="ru-RU" dirty="0">
                <a:sym typeface="Arial"/>
              </a:rPr>
              <a:t>ПИСЬМО</a:t>
            </a:r>
            <a:br>
              <a:rPr lang="ru-RU" dirty="0">
                <a:sym typeface="Arial"/>
              </a:rPr>
            </a:br>
            <a:r>
              <a:rPr lang="ru-RU" dirty="0">
                <a:sym typeface="Arial"/>
              </a:rPr>
              <a:t>от 25 марта 1999 г. N ОР-22-6-55</a:t>
            </a:r>
            <a:br>
              <a:rPr lang="ru-RU" dirty="0">
                <a:sym typeface="Arial"/>
              </a:rPr>
            </a:br>
            <a:r>
              <a:rPr lang="ru-RU" dirty="0">
                <a:sym typeface="Arial"/>
              </a:rPr>
              <a:t/>
            </a:r>
            <a:br>
              <a:rPr lang="ru-RU" dirty="0">
                <a:sym typeface="Arial"/>
              </a:rPr>
            </a:br>
            <a:r>
              <a:rPr lang="ru-RU" sz="1800" dirty="0" smtClean="0">
                <a:sym typeface="Arial"/>
              </a:rPr>
              <a:t>ОБ ОСОБЕННОСТЯХ ПРЕДОСТАВЛЕНИЯ ИНВЕСТИЦИОННОГО</a:t>
            </a:r>
            <a:br>
              <a:rPr lang="ru-RU" sz="1800" dirty="0" smtClean="0">
                <a:sym typeface="Arial"/>
              </a:rPr>
            </a:br>
            <a:r>
              <a:rPr lang="ru-RU" sz="1800" dirty="0" smtClean="0">
                <a:sym typeface="Arial"/>
              </a:rPr>
              <a:t>НАЛОГОВОГО КРЕДИТА НА ОСУЩЕСТВЛЕНИЕ ИННОВАЦИОННОЙ</a:t>
            </a:r>
            <a:br>
              <a:rPr lang="ru-RU" sz="1800" dirty="0" smtClean="0">
                <a:sym typeface="Arial"/>
              </a:rPr>
            </a:br>
            <a:r>
              <a:rPr lang="ru-RU" sz="1800" dirty="0" smtClean="0">
                <a:sym typeface="Arial"/>
              </a:rPr>
              <a:t>ДЕЯТЕЛЬНОСТИ В НАУЧНО - ТЕХНОЛОГИЧЕСКОЙ СФЕРЕ</a:t>
            </a:r>
            <a:br>
              <a:rPr lang="ru-RU" sz="1800" dirty="0" smtClean="0">
                <a:sym typeface="Arial"/>
              </a:rPr>
            </a:br>
            <a:r>
              <a:rPr lang="ru-RU" sz="1800" dirty="0" smtClean="0">
                <a:sym typeface="Arial"/>
              </a:rPr>
              <a:t>(СТ. 66 - 68 ПЕРВОЙ ЧАСТИ НАЛОГОВОГО КОДЕКСА РОССИЙСКОЙ ФЕДЕРАЦИИ)</a:t>
            </a:r>
            <a:endParaRPr lang="ru-RU" dirty="0">
              <a:sym typeface="Arial"/>
            </a:endParaRPr>
          </a:p>
        </p:txBody>
      </p:sp>
      <p:sp>
        <p:nvSpPr>
          <p:cNvPr id="39938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8D3EDE-E9CA-493F-82C9-CA3D995174CC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8313" y="4149725"/>
            <a:ext cx="8280400" cy="23749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ea typeface="+mj-ea"/>
                <a:cs typeface="+mj-cs"/>
                <a:sym typeface="Arial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ПРАВИТЕЛЬСТВО МОСКОВСКОЙ ОБЛАСТИ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ПОСТАНОВЛЕНИЕ от 29 сентября 2011 г. N 1102/39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ОБ УТВЕРЖДЕНИИ ПОРЯДКА ПРИНЯТИЯ РЕШЕНИЙ О ПРЕДОСТАВЛЕНИИ ИНВЕСТИЦИОННЫХ НАЛОГОВЫХ КРЕДИТОВ ПО УПЛАТЕ НАЛОГА НА ПРИБЫЛЬ ОРГАНИЗАЦИЙ В ЧАСТИ, ПОДЛЕЖАЩЕЙ ЗАЧИСЛЕНИЮ В БЮДЖЕТ МОСКОВСКОЙ ОБЛАСТИ, И РЕГИОНАЛЬНЫХ НАЛОГОВ </a:t>
            </a:r>
            <a:endParaRPr lang="ru-RU" sz="1600" dirty="0"/>
          </a:p>
        </p:txBody>
      </p:sp>
      <p:sp>
        <p:nvSpPr>
          <p:cNvPr id="39940" name="Заголовок 1"/>
          <p:cNvSpPr txBox="1">
            <a:spLocks/>
          </p:cNvSpPr>
          <p:nvPr/>
        </p:nvSpPr>
        <p:spPr bwMode="auto">
          <a:xfrm>
            <a:off x="468313" y="207963"/>
            <a:ext cx="82804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000" b="1">
                <a:solidFill>
                  <a:srgbClr val="0042C8"/>
                </a:solidFill>
                <a:sym typeface="Arial" charset="0"/>
              </a:rPr>
              <a:t>ИНВЕСТИЦИОННЫЕ НАЛОГОВЫЕ КРЕДИТЫ</a:t>
            </a:r>
          </a:p>
          <a:p>
            <a:r>
              <a:rPr lang="ru-RU" sz="2000" b="1">
                <a:solidFill>
                  <a:srgbClr val="0042C8"/>
                </a:solidFill>
                <a:sym typeface="Arial" charset="0"/>
              </a:rPr>
              <a:t>ПРИ ВНЕДРЕНИИ НДТ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Arial" charset="0"/>
              </a:rPr>
              <a:t>НАИЛУЧШИЕ ДОСТУПНЫЕ ТЕХНОЛОГИИ</a:t>
            </a:r>
          </a:p>
        </p:txBody>
      </p:sp>
      <p:sp>
        <p:nvSpPr>
          <p:cNvPr id="19458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9902852-ED67-4504-9816-AF086493D83B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0825" y="1514475"/>
            <a:ext cx="8712200" cy="4524375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anchor="ctr">
            <a:spAutoFit/>
          </a:bodyPr>
          <a:lstStyle/>
          <a:p>
            <a:pPr marL="285750" indent="-285750" algn="just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i="1" dirty="0">
                <a:latin typeface="+mj-lt"/>
                <a:cs typeface="Arial" pitchFamily="34" charset="0"/>
              </a:rPr>
              <a:t>В соответствии с </a:t>
            </a:r>
            <a: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219-ФЗ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«О внесении изменений в Федеральный закон «Об охране окружающей среды»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и отдельные законодательные акты Российской Федерации» </a:t>
            </a:r>
            <a:b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</a:br>
            <a:r>
              <a:rPr lang="ru-RU" sz="1600" i="1" dirty="0">
                <a:latin typeface="+mj-lt"/>
                <a:cs typeface="Arial" pitchFamily="34" charset="0"/>
              </a:rPr>
              <a:t>все объекты, оказывающие негативное воздействие на окружающую среду, должны быть поставлены на государственный учет. В зависимости от уровня негативного воздействия </a:t>
            </a:r>
            <a:br>
              <a:rPr lang="ru-RU" sz="1600" i="1" dirty="0">
                <a:latin typeface="+mj-lt"/>
                <a:cs typeface="Arial" pitchFamily="34" charset="0"/>
              </a:rPr>
            </a:br>
            <a:r>
              <a:rPr lang="ru-RU" sz="1600" i="1" dirty="0">
                <a:latin typeface="+mj-lt"/>
                <a:cs typeface="Arial" pitchFamily="34" charset="0"/>
              </a:rPr>
              <a:t>на окружающую среду все объекты разделят на четыре категории</a:t>
            </a:r>
            <a:br>
              <a:rPr lang="ru-RU" sz="1600" i="1" dirty="0">
                <a:latin typeface="+mj-lt"/>
                <a:cs typeface="Arial" pitchFamily="34" charset="0"/>
              </a:rPr>
            </a:br>
            <a:r>
              <a:rPr lang="ru-RU" sz="1600" i="1" dirty="0">
                <a:latin typeface="+mj-lt"/>
                <a:cs typeface="Arial" pitchFamily="34" charset="0"/>
              </a:rPr>
              <a:t>(объекты I, II, III и IV категорий).</a:t>
            </a:r>
          </a:p>
          <a:p>
            <a:pPr marL="285750" indent="-285750" algn="just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i="1" dirty="0">
                <a:solidFill>
                  <a:srgbClr val="C00000"/>
                </a:solidFill>
                <a:latin typeface="+mj-lt"/>
                <a:cs typeface="Arial" pitchFamily="34" charset="0"/>
              </a:rPr>
              <a:t>Ответственный ФОИВ за </a:t>
            </a:r>
            <a:r>
              <a:rPr lang="ru-RU" sz="1600" i="1" dirty="0">
                <a:solidFill>
                  <a:srgbClr val="CC0000"/>
                </a:solidFill>
                <a:latin typeface="+mj-lt"/>
                <a:cs typeface="Arial" pitchFamily="34" charset="0"/>
              </a:rPr>
              <a:t>категоризацию объектов  </a:t>
            </a:r>
            <a:r>
              <a:rPr lang="ru-RU" sz="1600" i="1" dirty="0">
                <a:solidFill>
                  <a:srgbClr val="C00000"/>
                </a:solidFill>
                <a:latin typeface="+mj-lt"/>
                <a:cs typeface="Arial" pitchFamily="34" charset="0"/>
              </a:rPr>
              <a:t>– Минприроды России.</a:t>
            </a:r>
          </a:p>
          <a:p>
            <a:pPr marL="285750" indent="-285750" algn="just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rgbClr val="C00000"/>
                </a:solidFill>
                <a:latin typeface="+mj-lt"/>
                <a:cs typeface="Arial" pitchFamily="34" charset="0"/>
              </a:rPr>
              <a:t>На настоящий момент Перечень объектов, оказывающих негативное воздействие на окружающую среду, относящихся к 1 категории не утвержден.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tx2">
                    <a:lumMod val="75000"/>
                    <a:lumOff val="25000"/>
                  </a:schemeClr>
                </a:solidFill>
                <a:sym typeface="Arial"/>
              </a:rPr>
              <a:t>Объекты, оказывающие значительное негативное воздействие на окружающую среду и относящиеся к областям применения наилучших доступных технологий, -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Arial"/>
              </a:rPr>
              <a:t>объекты I категории:</a:t>
            </a:r>
          </a:p>
        </p:txBody>
      </p:sp>
      <p:sp>
        <p:nvSpPr>
          <p:cNvPr id="20482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F382DD4-7505-4C95-A5C5-6FB0C0F1BEB5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388" y="1409700"/>
            <a:ext cx="8712200" cy="4724400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anchor="ctr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n-lt"/>
                <a:cs typeface="+mn-cs"/>
              </a:rPr>
              <a:t>а) по производству кокса;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n-lt"/>
                <a:cs typeface="+mn-cs"/>
              </a:rPr>
              <a:t>е) по обеспечению электрической энергией, газом и паром с использованием оборудования</a:t>
            </a:r>
            <a:br>
              <a:rPr lang="ru-RU" sz="1400" b="1" i="1" dirty="0">
                <a:latin typeface="+mn-lt"/>
                <a:cs typeface="+mn-cs"/>
              </a:rPr>
            </a:br>
            <a:r>
              <a:rPr lang="ru-RU" sz="1400" b="1" i="1" dirty="0">
                <a:latin typeface="+mn-lt"/>
                <a:cs typeface="+mn-cs"/>
              </a:rPr>
              <a:t> (с установленной электрической мощностью 250 МВт и более при потреблении в качестве основного твердого и (или) жидкого топлива или с установленной электрической мощностью 500 МВт и более </a:t>
            </a:r>
            <a:br>
              <a:rPr lang="ru-RU" sz="1400" b="1" i="1" dirty="0">
                <a:latin typeface="+mn-lt"/>
                <a:cs typeface="+mn-cs"/>
              </a:rPr>
            </a:br>
            <a:r>
              <a:rPr lang="ru-RU" sz="1400" b="1" i="1" dirty="0">
                <a:latin typeface="+mn-lt"/>
                <a:cs typeface="+mn-cs"/>
              </a:rPr>
              <a:t>при потреблении в качестве основного газообразного топлива);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n-lt"/>
                <a:cs typeface="+mn-cs"/>
              </a:rPr>
              <a:t>ж) по металлургическому производству с использованием оборудования;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n-lt"/>
                <a:cs typeface="+mn-cs"/>
              </a:rPr>
              <a:t>з) по производству следующей неметаллической минеральной продукции:</a:t>
            </a:r>
            <a:endParaRPr lang="ru-RU" sz="1400" b="1" dirty="0">
              <a:latin typeface="+mn-lt"/>
              <a:cs typeface="+mn-cs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стекло и изделия из стекла, включая стекловолокно (с проектной производительностью 20 тонн </a:t>
            </a:r>
            <a:b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</a:b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в сутки и более);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огнеупорные керамические изделия и строительные керамические материалы</a:t>
            </a:r>
            <a:b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</a:b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 (с проектной мощностью 1 млн. штук в год и более);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керамические или фарфоровые изделия, кроме огнеупорных керамических изделий и строительных керамических материалов (с проектной мощностью 75 тонн в сутки и более и (или) с использованием обжиговых печей с плотностью садки на одну печь, превышающей 300 кг на 1 куб. метр);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цементный клинкер во вращающихся печах или в других печах (с проектной мощностью 500 тонн </a:t>
            </a:r>
            <a:b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</a:b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в сутки и более);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известь (негашеная, гашеная) при наличии печей (с проектной мощностью 50 тонн в сутки и более);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  <a:p>
            <a:pPr marL="285750" indent="-28575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tx2">
                    <a:lumMod val="75000"/>
                    <a:lumOff val="25000"/>
                  </a:schemeClr>
                </a:solidFill>
                <a:sym typeface="Arial"/>
              </a:rPr>
              <a:t>Объекты, оказывающие значительное негативное воздействие на окружающую среду и относящиеся к областям применения наилучших доступных технологий, -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Arial"/>
              </a:rPr>
              <a:t>объекты I категории:</a:t>
            </a:r>
          </a:p>
        </p:txBody>
      </p:sp>
      <p:sp>
        <p:nvSpPr>
          <p:cNvPr id="21506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0915A8-245F-492E-A802-149A4FFE07C7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63" y="1557338"/>
            <a:ext cx="8712200" cy="4468812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anchor="ctr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n-lt"/>
                <a:cs typeface="+mn-cs"/>
              </a:rPr>
              <a:t>и) по производству химических веществ и химических продуктов основных органических химических веществ;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n-lt"/>
                <a:cs typeface="+mn-cs"/>
              </a:rPr>
              <a:t>к) по производству химических веществ и химических продуктов неорганических веществ;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n-lt"/>
                <a:cs typeface="+mn-cs"/>
              </a:rPr>
              <a:t>л) по производству пестицидов и прочих агрохимических продуктов в части, касающейся производства минеральных удобрений;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n-lt"/>
                <a:cs typeface="+mn-cs"/>
              </a:rPr>
              <a:t>м) по производству фармацевтических субстанций;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n-lt"/>
                <a:cs typeface="+mn-cs"/>
              </a:rPr>
              <a:t>н) по обработке и утилизации отходов в части, касающейся обезвреживания отходов производства </a:t>
            </a:r>
            <a:br>
              <a:rPr lang="ru-RU" sz="1400" b="1" i="1" dirty="0">
                <a:latin typeface="+mn-lt"/>
                <a:cs typeface="+mn-cs"/>
              </a:rPr>
            </a:br>
            <a:r>
              <a:rPr lang="ru-RU" sz="1400" b="1" i="1" dirty="0">
                <a:latin typeface="+mn-lt"/>
                <a:cs typeface="+mn-cs"/>
              </a:rPr>
              <a:t>и потребления с применением оборудования и (или) установок: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по обезвреживанию отходов производства и потребления I - III классов опасности, </a:t>
            </a:r>
            <a:b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</a:b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включая пестициды и агрохимикаты, пришедшие в негодность и (или) запрещенные к применению;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по обезвреживанию отходов производства и потребления IV и V классов опасности </a:t>
            </a:r>
            <a:b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</a:b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(с проектной мощностью 3 тонны в час и более);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n-lt"/>
                <a:cs typeface="+mn-cs"/>
              </a:rPr>
              <a:t>о) по обработке и утилизации отходов в части, касающейся обеззараживания и (или) обезвреживания биологических и медицинских отходов (с проектной мощностью 10 тонн в сутки и более);</a:t>
            </a:r>
          </a:p>
          <a:p>
            <a:pPr marL="285750" indent="-28575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tx2">
                    <a:lumMod val="75000"/>
                    <a:lumOff val="25000"/>
                  </a:schemeClr>
                </a:solidFill>
                <a:sym typeface="Arial"/>
              </a:rPr>
              <a:t>Объекты, оказывающие значительное негативное воздействие на окружающую среду и относящиеся к областям применения наилучших доступных технологий, -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Arial"/>
              </a:rPr>
              <a:t>объекты I категории:</a:t>
            </a:r>
          </a:p>
        </p:txBody>
      </p:sp>
      <p:sp>
        <p:nvSpPr>
          <p:cNvPr id="22530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80C237-A2A4-41F9-98E5-FCCA56D70114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63" y="1541463"/>
            <a:ext cx="8712200" cy="4468812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anchor="ctr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j-lt"/>
                <a:cs typeface="Arial" panose="020B0604020202020204" pitchFamily="34" charset="0"/>
              </a:rPr>
              <a:t>п) по захоронению следующих отходов производства и потребления: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отходы I - III классов опасности;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отходы IV и V классов опасности, включая твердые коммунальные отходы </a:t>
            </a:r>
            <a:b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</a:b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(20 тыс. тонн в год и более);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j-lt"/>
                <a:cs typeface="Arial" panose="020B0604020202020204" pitchFamily="34" charset="0"/>
              </a:rPr>
              <a:t>р) по сбору и обработке сточных вод в части, касающейся очистки сточных вод централизованных систем водоотведения (канализации) (с объемом 20 тыс. куб. метров в сутки отводимых сточных вод</a:t>
            </a:r>
            <a:br>
              <a:rPr lang="ru-RU" sz="1400" b="1" i="1" dirty="0">
                <a:latin typeface="+mj-lt"/>
                <a:cs typeface="Arial" panose="020B0604020202020204" pitchFamily="34" charset="0"/>
              </a:rPr>
            </a:br>
            <a:r>
              <a:rPr lang="ru-RU" sz="1400" b="1" i="1" dirty="0">
                <a:latin typeface="+mj-lt"/>
                <a:cs typeface="Arial" panose="020B0604020202020204" pitchFamily="34" charset="0"/>
              </a:rPr>
              <a:t> и более);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j-lt"/>
                <a:cs typeface="Arial" panose="020B0604020202020204" pitchFamily="34" charset="0"/>
              </a:rPr>
              <a:t>с) по производству целлюлозы и древесной массы;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j-lt"/>
                <a:cs typeface="Arial" panose="020B0604020202020204" pitchFamily="34" charset="0"/>
              </a:rPr>
              <a:t>т) по производству бумаги и картона (с проектной производительностью 20 тонн в сутки и более);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j-lt"/>
                <a:cs typeface="Arial" panose="020B0604020202020204" pitchFamily="34" charset="0"/>
              </a:rPr>
              <a:t>у) по производству текстильных изделий с использованием оборудования для промывки, отбеливания, мерсеризации, окрашивания текстильных волокон и (или) отбеливания, окрашивания текстильной продукции (с проектной производительностью 10 тонн обработанного сырья в сутки и более);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j-lt"/>
                <a:cs typeface="Arial" panose="020B0604020202020204" pitchFamily="34" charset="0"/>
              </a:rPr>
              <a:t>ф) по производству кожи и изделий из кожи с использованием оборудования для дубления, крашения, выделки шкур и кож (с проектной мощностью 12 тонн готовой продукции в сутки и более);</a:t>
            </a:r>
          </a:p>
          <a:p>
            <a:pPr marL="285750" indent="-28575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tx2">
                    <a:lumMod val="75000"/>
                    <a:lumOff val="25000"/>
                  </a:schemeClr>
                </a:solidFill>
                <a:sym typeface="Arial"/>
              </a:rPr>
              <a:t>Объекты, оказывающие значительное негативное воздействие на окружающую среду и относящиеся к областям применения наилучших доступных технологий, -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Arial"/>
              </a:rPr>
              <a:t>объекты I категории:</a:t>
            </a:r>
          </a:p>
        </p:txBody>
      </p:sp>
      <p:sp>
        <p:nvSpPr>
          <p:cNvPr id="23554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FA3E7ED-F9B5-48B4-B634-1DA605C638F6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63" y="1216025"/>
            <a:ext cx="8712200" cy="5546725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anchor="ctr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j-lt"/>
                <a:cs typeface="Arial" panose="020B0604020202020204" pitchFamily="34" charset="0"/>
              </a:rPr>
              <a:t>х) по производству пищевых продуктов: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мясо и мясопродукты (с проектной производительностью 50 тонн готовой продукции в сутки </a:t>
            </a:r>
            <a:b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</a:b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и более);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растительные и животные масла и жиры (с проектной производительностью 75 тонн готовой продукции в сутки и более);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продукция из картофеля, фруктов и овощей (с проектной производительностью 300 тонн готовой продукции в сутки (среднеквартальный показатель) и более);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молочная продукция (с проектной мощностью 200 тонн перерабатываемого молока</a:t>
            </a:r>
            <a:b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</a:b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 в сутки (среднегодовой показатель) и более);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j-lt"/>
                <a:cs typeface="Arial" panose="020B0604020202020204" pitchFamily="34" charset="0"/>
              </a:rPr>
              <a:t>ц) по разведению сельскохозяйственной птицы (с проектной мощностью 40 тыс. птицемест и более);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j-lt"/>
                <a:cs typeface="Arial" panose="020B0604020202020204" pitchFamily="34" charset="0"/>
              </a:rPr>
              <a:t>ч) по выращиванию и разведению свиней (с проектной мощностью 2000 мест и более), свиноматок</a:t>
            </a:r>
            <a:br>
              <a:rPr lang="ru-RU" sz="1400" b="1" i="1" dirty="0">
                <a:latin typeface="+mj-lt"/>
                <a:cs typeface="Arial" panose="020B0604020202020204" pitchFamily="34" charset="0"/>
              </a:rPr>
            </a:br>
            <a:r>
              <a:rPr lang="ru-RU" sz="1400" b="1" i="1" dirty="0">
                <a:latin typeface="+mj-lt"/>
                <a:cs typeface="Arial" panose="020B0604020202020204" pitchFamily="34" charset="0"/>
              </a:rPr>
              <a:t>(с проектной мощностью 750 мест и более);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j-lt"/>
                <a:cs typeface="Arial" panose="020B0604020202020204" pitchFamily="34" charset="0"/>
              </a:rPr>
              <a:t>ш) по переработке и консервированию мяса в части, касающейся выполнения работ по убою животных на мясокомбинатах, мясохладобойнях;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+mj-lt"/>
                <a:cs typeface="Arial" panose="020B0604020202020204" pitchFamily="34" charset="0"/>
              </a:rPr>
              <a:t>ы) связанной с обрабатывающим производством, на котором выполняются работы: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по поверхностной обработке металлов и пластических материалов (с использованием электролитических или химических процессов в технологических ваннах суммарным объемом</a:t>
            </a:r>
            <a:b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</a:b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30 куб. метров и более);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по обработке поверхностей, предметов или продукции (с использованием органических растворителей, проектное потребление которых составляет 200 тонн в год и более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285750" indent="-28575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fontAlgn="auto">
              <a:spcAft>
                <a:spcPts val="0"/>
              </a:spcAft>
              <a:defRPr/>
            </a:pP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Arial"/>
            </a:endParaRPr>
          </a:p>
        </p:txBody>
      </p:sp>
      <p:sp>
        <p:nvSpPr>
          <p:cNvPr id="24578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C6FD367-77AF-47E5-8DDB-EDE5D5BB9E39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63" y="1704975"/>
            <a:ext cx="8712200" cy="4570413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anchor="ctr">
            <a:spAutoFit/>
          </a:bodyPr>
          <a:lstStyle/>
          <a:p>
            <a:pPr marL="342900" indent="-3429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latin typeface="+mn-lt"/>
                <a:cs typeface="+mn-cs"/>
              </a:rPr>
              <a:t>Предприятия, относящиеся к </a:t>
            </a:r>
            <a:r>
              <a:rPr lang="ru-RU" sz="2000" dirty="0">
                <a:solidFill>
                  <a:srgbClr val="C00000"/>
                </a:solidFill>
                <a:latin typeface="+mn-lt"/>
                <a:cs typeface="+mn-cs"/>
              </a:rPr>
              <a:t>объектам </a:t>
            </a:r>
            <a:r>
              <a:rPr lang="ru-RU" sz="2000" b="1" dirty="0">
                <a:solidFill>
                  <a:srgbClr val="C00000"/>
                </a:solidFill>
                <a:latin typeface="+mn-lt"/>
                <a:cs typeface="+mn-cs"/>
              </a:rPr>
              <a:t>I</a:t>
            </a:r>
            <a:r>
              <a:rPr lang="ru-RU" sz="2000" dirty="0">
                <a:solidFill>
                  <a:srgbClr val="C00000"/>
                </a:solidFill>
                <a:latin typeface="+mn-lt"/>
                <a:cs typeface="+mn-cs"/>
              </a:rPr>
              <a:t> категории</a:t>
            </a:r>
            <a:r>
              <a:rPr lang="ru-RU" sz="2000" dirty="0">
                <a:latin typeface="+mn-lt"/>
                <a:cs typeface="+mn-cs"/>
              </a:rPr>
              <a:t>, </a:t>
            </a:r>
            <a:r>
              <a:rPr lang="ru-RU" sz="2000" b="1" dirty="0">
                <a:latin typeface="+mn-lt"/>
                <a:cs typeface="+mn-cs"/>
              </a:rPr>
              <a:t>с</a:t>
            </a:r>
            <a:r>
              <a:rPr lang="ru-RU" sz="2000" dirty="0">
                <a:latin typeface="+mn-lt"/>
                <a:cs typeface="+mn-cs"/>
              </a:rPr>
              <a:t>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1 января 2019 года </a:t>
            </a:r>
            <a:r>
              <a:rPr lang="ru-RU" sz="2000" dirty="0">
                <a:latin typeface="+mn-lt"/>
                <a:cs typeface="+mn-cs"/>
              </a:rPr>
              <a:t>по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31 декабря 2022 года </a:t>
            </a:r>
            <a:r>
              <a:rPr lang="ru-RU" sz="2000" dirty="0">
                <a:latin typeface="+mn-lt"/>
                <a:cs typeface="+mn-cs"/>
              </a:rPr>
              <a:t>обязаны обратиться в уполномоченный орган с заявкой на получение </a:t>
            </a:r>
            <a:r>
              <a:rPr lang="ru-RU" sz="2000" b="1" dirty="0">
                <a:latin typeface="+mn-lt"/>
                <a:cs typeface="+mn-cs"/>
              </a:rPr>
              <a:t>комплексного экологического разрешения</a:t>
            </a:r>
            <a:br>
              <a:rPr lang="ru-RU" sz="2000" b="1" dirty="0">
                <a:latin typeface="+mn-lt"/>
                <a:cs typeface="+mn-cs"/>
              </a:rPr>
            </a:br>
            <a:r>
              <a:rPr lang="ru-RU" sz="2000" dirty="0">
                <a:latin typeface="+mn-lt"/>
                <a:cs typeface="+mn-cs"/>
              </a:rPr>
              <a:t>(далее – КЭР).</a:t>
            </a:r>
          </a:p>
          <a:p>
            <a:pPr marL="342900" indent="-3429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latin typeface="+mn-lt"/>
                <a:cs typeface="+mn-cs"/>
              </a:rPr>
              <a:t> КЭР должно выдаваться на принципах НДТ с установлением для них технологических нормативов. </a:t>
            </a:r>
          </a:p>
          <a:p>
            <a:pPr marL="342900" indent="-3429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latin typeface="+mn-lt"/>
                <a:cs typeface="+mn-cs"/>
              </a:rPr>
              <a:t>Все предприятия, относящиеся к </a:t>
            </a:r>
            <a:r>
              <a:rPr lang="ru-RU" sz="2000" dirty="0">
                <a:solidFill>
                  <a:srgbClr val="C00000"/>
                </a:solidFill>
                <a:latin typeface="+mn-lt"/>
                <a:cs typeface="+mn-cs"/>
              </a:rPr>
              <a:t>объектам </a:t>
            </a:r>
            <a:r>
              <a:rPr lang="ru-RU" sz="2000" b="1" dirty="0">
                <a:solidFill>
                  <a:srgbClr val="C00000"/>
                </a:solidFill>
                <a:latin typeface="+mn-lt"/>
                <a:cs typeface="+mn-cs"/>
              </a:rPr>
              <a:t>I</a:t>
            </a:r>
            <a:r>
              <a:rPr lang="ru-RU" sz="2000" dirty="0">
                <a:solidFill>
                  <a:srgbClr val="C00000"/>
                </a:solidFill>
                <a:latin typeface="+mn-lt"/>
                <a:cs typeface="+mn-cs"/>
              </a:rPr>
              <a:t> категории</a:t>
            </a:r>
            <a:r>
              <a:rPr lang="ru-RU" sz="2000" dirty="0">
                <a:latin typeface="+mn-lt"/>
                <a:cs typeface="+mn-cs"/>
              </a:rPr>
              <a:t> и областям применения НДТ, должны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до 01.01.2025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 </a:t>
            </a:r>
            <a:r>
              <a:rPr lang="ru-RU" sz="2000" dirty="0">
                <a:latin typeface="+mn-lt"/>
                <a:cs typeface="+mn-cs"/>
              </a:rPr>
              <a:t>получить КЭР и таким образом перейти на принципы НДТ. </a:t>
            </a:r>
          </a:p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lumMod val="75000"/>
                    <a:lumOff val="25000"/>
                  </a:schemeClr>
                </a:solidFill>
                <a:sym typeface="Arial"/>
              </a:rPr>
              <a:t>Справочники </a:t>
            </a:r>
            <a:r>
              <a:rPr lang="ru-RU" dirty="0">
                <a:solidFill>
                  <a:schemeClr val="tx2">
                    <a:lumMod val="75000"/>
                    <a:lumOff val="25000"/>
                  </a:schemeClr>
                </a:solidFill>
                <a:sym typeface="Arial"/>
              </a:rPr>
              <a:t>НДТ 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Arial"/>
            </a:endParaRPr>
          </a:p>
        </p:txBody>
      </p:sp>
      <p:sp>
        <p:nvSpPr>
          <p:cNvPr id="25602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95DCB14-F82C-4226-81FE-B844943896DB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0825" y="1319213"/>
            <a:ext cx="8712200" cy="4894262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anchor="ctr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На 1 января 2018 года разработан и опубликован 51 справочник НДТ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accent4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Опубликованы в 2015 г.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1-2015 «Производство целлюлозы, древесной массы, бумаги, картона»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2-2015 «Производство аммиака, минеральных удобрений </a:t>
            </a:r>
            <a:br>
              <a:rPr lang="ru-RU" dirty="0">
                <a:latin typeface="+mn-lt"/>
                <a:cs typeface="+mn-cs"/>
              </a:rPr>
            </a:br>
            <a:r>
              <a:rPr lang="ru-RU" dirty="0">
                <a:latin typeface="+mn-lt"/>
                <a:cs typeface="+mn-cs"/>
              </a:rPr>
              <a:t>и неорганических кислот»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3-2015 «Производство меди»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4-2015 «Производство керамических изделий»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ИТС 5-2015 «Производство стекла»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6"/>
              <a:defRPr/>
            </a:pPr>
            <a:r>
              <a:rPr lang="ru-RU" dirty="0">
                <a:latin typeface="+mn-lt"/>
                <a:cs typeface="+mn-cs"/>
              </a:rPr>
              <a:t>ИТС 6-2015 «Производство цемента»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6"/>
              <a:defRPr/>
            </a:pPr>
            <a:r>
              <a:rPr lang="ru-RU" dirty="0">
                <a:latin typeface="+mn-lt"/>
                <a:cs typeface="+mn-cs"/>
              </a:rPr>
              <a:t>ИТС 7-2015 «Производство извести»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6"/>
              <a:defRPr/>
            </a:pPr>
            <a:r>
              <a:rPr lang="ru-RU" dirty="0">
                <a:latin typeface="+mn-lt"/>
                <a:cs typeface="+mn-cs"/>
              </a:rPr>
              <a:t>ИТС 8-2015 «Очистка сточных вод при производстве продукции (товаров), выполнении работ и оказании услуг на крупных предприятиях»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6"/>
              <a:defRPr/>
            </a:pPr>
            <a:r>
              <a:rPr lang="ru-RU" dirty="0">
                <a:latin typeface="+mn-lt"/>
                <a:cs typeface="+mn-cs"/>
              </a:rPr>
              <a:t>ИТС 9-2015 "Обезвреживание отходов термическим способом (сжигание отходов)»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6"/>
              <a:defRPr/>
            </a:pPr>
            <a:r>
              <a:rPr lang="ru-RU" dirty="0">
                <a:latin typeface="+mn-lt"/>
                <a:cs typeface="+mn-cs"/>
              </a:rPr>
              <a:t>ИТС 10-2015 «Очистка сточных вод с использованием централизованных систем водоотведения поселений, городских округов»</a:t>
            </a:r>
            <a:endParaRPr lang="ru-RU" sz="20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7839&quot;&gt;&lt;version val=&quot;21119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0&quot;/&gt;&lt;/m_mruColor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 &lt;/m_chGroupingSymbol&gt;&lt;m_chDecimalSymbol17909&gt;,&lt;/m_chDecimalSymbol17909&gt;&lt;m_nGroupingDigits17909 val=&quot;3&quot;/&gt;&lt;m_chGroupingSymbol17909&gt; &lt;/m_chGroupingSymbol17909&gt;&lt;/m_precDefault&gt;&lt;/CDefaultPrec&gt;&lt;/root&gt;"/>
  <p:tag name="THINKCELLUNDODONOTDELETE" val="5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L5irpPmUUeS3Ta6Elccv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4xmmn26kESwYSO8Orarz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6ltqEnP30qi2TkoW_GGS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uDA3DGHqkSJ6OmiT8sok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ErBfPWf0iTS8W80STDE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7UBpRbhW0u29igumcKTS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6PP7tqkgk2KObAc3qIhX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zVPrBiVPUWQxifp8_jfE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RVc_MDvaEytZPFJYSyvN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l72WCRKzUuLCGs2oIpF0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L5irpPmUUeS3Ta6Elccv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4xmmn26kESwYSO8Orarz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6ltqEnP30qi2TkoW_GGS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ErBfPWf0iTS8W80STDE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7UBpRbhW0u29igumcKTS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6PP7tqkgk2KObAc3qIhXA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zVPrBiVPUWQxifp8_jfE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7UBpRbhW0u29igumcKTS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RVc_MDvaEytZPFJYSyvN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l72WCRKzUuLCGs2oIpF0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L5irpPmUUeS3Ta6Elccv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4xmmn26kESwYSO8Orarz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6ltqEnP30qi2TkoW_GGS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ErBfPWf0iTS8W80STDEg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PSsuk46QkyZ1rt.W7a9Ag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7UBpRbhW0u29igumcKTS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6PP7tqkgk2KObAc3qIhXA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6PP7tqkgk2KObAc3qIhXA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zVPrBiVPUWQxifp8_jfE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RVc_MDvaEytZPFJYSyvNw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l72WCRKzUuLCGs2oIpF0A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L5irpPmUUeS3Ta6Elccvw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4xmmn26kESwYSO8Orarz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6ltqEnP30qi2TkoW_GGS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ErBfPWf0iTS8W80STDEg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LCq7P2Kc0KytF81LniBC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zVPrBiVPUWQxifp8_jfEw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RVc_MDvaEytZPFJYSyvN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a86cRNrkk.WkpmpHSzBw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IXH02ceb0mF3L1sNuPxk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l72WCRKzUuLCGs2oIpF0A"/>
</p:tagLst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002060"/>
      </a:dk2>
      <a:lt2>
        <a:srgbClr val="CCECFF"/>
      </a:lt2>
      <a:accent1>
        <a:srgbClr val="0000FF"/>
      </a:accent1>
      <a:accent2>
        <a:srgbClr val="FF6600"/>
      </a:accent2>
      <a:accent3>
        <a:srgbClr val="FF9900"/>
      </a:accent3>
      <a:accent4>
        <a:srgbClr val="000066"/>
      </a:accent4>
      <a:accent5>
        <a:srgbClr val="0066FF"/>
      </a:accent5>
      <a:accent6>
        <a:srgbClr val="00CCFF"/>
      </a:accent6>
      <a:hlink>
        <a:srgbClr val="0C0C0C"/>
      </a:hlink>
      <a:folHlink>
        <a:srgbClr val="59595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5127</TotalTime>
  <Words>1570</Words>
  <Application>Microsoft Office PowerPoint</Application>
  <PresentationFormat>Экран (4:3)</PresentationFormat>
  <Paragraphs>251</Paragraphs>
  <Slides>23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Wingdings</vt:lpstr>
      <vt:lpstr>Тема Office</vt:lpstr>
      <vt:lpstr>think-cell Slide</vt:lpstr>
      <vt:lpstr>Презентация PowerPoint</vt:lpstr>
      <vt:lpstr>НАИЛУЧШИЕ ДОСТУПНЫЕ ТЕХНОЛОГИИ</vt:lpstr>
      <vt:lpstr>НАИЛУЧШИЕ ДОСТУПНЫЕ ТЕХНОЛОГИИ</vt:lpstr>
      <vt:lpstr>Объекты, оказывающие значительное негативное воздействие на окружающую среду и относящиеся к областям применения наилучших доступных технологий, - объекты I категории:</vt:lpstr>
      <vt:lpstr>Объекты, оказывающие значительное негативное воздействие на окружающую среду и относящиеся к областям применения наилучших доступных технологий, - объекты I категории:</vt:lpstr>
      <vt:lpstr>Объекты, оказывающие значительное негативное воздействие на окружающую среду и относящиеся к областям применения наилучших доступных технологий, - объекты I категории:</vt:lpstr>
      <vt:lpstr>Объекты, оказывающие значительное негативное воздействие на окружающую среду и относящиеся к областям применения наилучших доступных технологий, - объекты I категории:</vt:lpstr>
      <vt:lpstr>Презентация PowerPoint</vt:lpstr>
      <vt:lpstr>Справочники НДТ </vt:lpstr>
      <vt:lpstr>Справочники НДТ </vt:lpstr>
      <vt:lpstr>Справочники НДТ </vt:lpstr>
      <vt:lpstr>Справочники НДТ </vt:lpstr>
      <vt:lpstr>Справочники НДТ </vt:lpstr>
      <vt:lpstr>МЕРЫ ГОСУДАРСТВЕННОЙ ПОДДЕРЖКИ ПО ВНЕДРЕНИЮ НДТ И МОДЕРНИЗАЦИИ</vt:lpstr>
      <vt:lpstr>МЕРЫ ГОСУДАРСТВЕННОЙ ПОДДЕРЖКИ ПО ВНЕДРЕНИЮ НДТ И МОДЕРНИЗАЦИИ</vt:lpstr>
      <vt:lpstr>МЕРЫ ГОСУДАРСТВЕННОЙ ПОДДЕРЖКИ ПО ВНЕДРЕНИЮ НДТ И МОДЕРНИЗАЦИИ</vt:lpstr>
      <vt:lpstr>МЕРЫ ГОСУДАРСТВЕННОЙ ПОДДЕРЖКИ ПО ВНЕДРЕНИЮ НДТ И МОДЕРНИЗАЦИИ</vt:lpstr>
      <vt:lpstr>ФОНД РАЗВИТИЯ ПРОМЫШЛЕННОСТИ</vt:lpstr>
      <vt:lpstr>ОБЩИЕ МЕРЫ ПОДДЕРЖКИ</vt:lpstr>
      <vt:lpstr>ОБЩИЕ МЕРЫ ПОДДЕРЖКИ</vt:lpstr>
      <vt:lpstr>ОБЩИЕ МЕРЫ ПОДДЕРЖКИ</vt:lpstr>
      <vt:lpstr>ПРАВИТЕЛЬСТВО РОССИЙСКОЙ ФЕДЕРАЦИИ  ПОСТАНОВЛЕНИЕ от 30 декабря 2013 г. N 1312  ОБ УТВЕРЖДЕНИИ ПРАВИЛ ПРЕДОСТАВЛЕНИЯ СУБСИДИЙ ИЗ ФЕДЕРАЛЬНОГО БЮДЖЕТА РОССИЙСКИМ ОРГАНИЗАЦИЯМ НА КОМПЕНСАЦИЮ ЧАСТИ ЗАТРАТ НА ПРОВЕДЕНИЕ НАУЧНО-ИССЛЕДОВАТЕЛЬСКИХ И ОПЫТНО-КОНСТРУКТОРСКИХ РАБОТ ПО ПРИОРИТЕТНЫМ НАПРАВЛЕНИЯМ ГРАЖДАНСКОЙ ПРОМЫШЛЕННОСТИ В РАМКАХ РЕАЛИЗАЦИИ ТАКИМИ ОРГАНИЗАЦИЯМИ КОМПЛЕКСНЫХ ИНВЕСТИЦИОННЫХ ПРОЕКТОВ</vt:lpstr>
      <vt:lpstr>МИНИСТЕРСТВО НАУКИ И ТЕХНОЛОГИЙ РОССИЙСКОЙ ФЕДЕРАЦИИ  ПИСЬМО от 25 марта 1999 г. N ОР-22-6-55  ОБ ОСОБЕННОСТЯХ ПРЕДОСТАВЛЕНИЯ ИНВЕСТИЦИОННОГО НАЛОГОВОГО КРЕДИТА НА ОСУЩЕСТВЛЕНИЕ ИННОВАЦИОННОЙ ДЕЯТЕЛЬНОСТИ В НАУЧНО - ТЕХНОЛОГИЧЕСКОЙ СФЕРЕ (СТ. 66 - 68 ПЕРВОЙ ЧАСТИ НАЛОГОВОГО КОДЕКСА РОССИЙСКОЙ ФЕДЕРАЦИИ)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Leo</dc:creator>
  <cp:lastModifiedBy>Яковлева Елена Ивановна</cp:lastModifiedBy>
  <cp:revision>354</cp:revision>
  <cp:lastPrinted>2013-01-24T14:01:36Z</cp:lastPrinted>
  <dcterms:created xsi:type="dcterms:W3CDTF">2013-01-23T15:36:44Z</dcterms:created>
  <dcterms:modified xsi:type="dcterms:W3CDTF">2018-04-20T14:20:38Z</dcterms:modified>
</cp:coreProperties>
</file>