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39" r:id="rId2"/>
    <p:sldId id="381" r:id="rId3"/>
    <p:sldId id="384" r:id="rId4"/>
    <p:sldId id="397" r:id="rId5"/>
    <p:sldId id="399" r:id="rId6"/>
    <p:sldId id="365" r:id="rId7"/>
    <p:sldId id="386" r:id="rId8"/>
    <p:sldId id="388" r:id="rId9"/>
    <p:sldId id="405" r:id="rId10"/>
    <p:sldId id="406" r:id="rId11"/>
    <p:sldId id="373" r:id="rId12"/>
    <p:sldId id="409" r:id="rId1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E8002"/>
    <a:srgbClr val="00602B"/>
    <a:srgbClr val="FF5050"/>
    <a:srgbClr val="E96B15"/>
    <a:srgbClr val="FF66CC"/>
    <a:srgbClr val="FFCCCC"/>
    <a:srgbClr val="EB7321"/>
    <a:srgbClr val="F8CAA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8914" autoAdjust="0"/>
  </p:normalViewPr>
  <p:slideViewPr>
    <p:cSldViewPr snapToGrid="0">
      <p:cViewPr varScale="1">
        <p:scale>
          <a:sx n="120" d="100"/>
          <a:sy n="120" d="100"/>
        </p:scale>
        <p:origin x="-13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72C19BA-27E3-4AF6-A567-97E338AB4AB1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6FB0A36-8226-476F-9610-72ED597B6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F47F4DA-7934-4D3F-837B-0BB46BA7B30A}" type="datetimeFigureOut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74F8FEE-CC4E-4C88-8F72-32E1B5ECB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95727E-60A3-4E7A-BFA8-44A4CE7C127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319088"/>
            <a:ext cx="3124200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96952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FFC7C5-7D28-43A0-ACAA-283A9F6491CE}" type="datetime1">
              <a:rPr lang="ru-RU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5CFC069-360C-4BFC-8972-DAA4EF656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усеченными противолежащими углами 3"/>
          <p:cNvSpPr/>
          <p:nvPr userDrawn="1"/>
        </p:nvSpPr>
        <p:spPr>
          <a:xfrm>
            <a:off x="0" y="6350"/>
            <a:ext cx="9144000" cy="836613"/>
          </a:xfrm>
          <a:prstGeom prst="snip2DiagRect">
            <a:avLst/>
          </a:prstGeom>
          <a:solidFill>
            <a:srgbClr val="EA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57606" y="11257"/>
            <a:ext cx="7886700" cy="831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 userDrawn="1"/>
        </p:nvSpPr>
        <p:spPr>
          <a:xfrm>
            <a:off x="0" y="6350"/>
            <a:ext cx="9144000" cy="836613"/>
          </a:xfrm>
          <a:prstGeom prst="snip2DiagRect">
            <a:avLst/>
          </a:prstGeom>
          <a:solidFill>
            <a:srgbClr val="EA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усеченными противолежащими углами 6"/>
          <p:cNvSpPr/>
          <p:nvPr userDrawn="1"/>
        </p:nvSpPr>
        <p:spPr>
          <a:xfrm>
            <a:off x="0" y="6350"/>
            <a:ext cx="9144000" cy="836613"/>
          </a:xfrm>
          <a:prstGeom prst="snip2DiagRect">
            <a:avLst/>
          </a:prstGeom>
          <a:solidFill>
            <a:srgbClr val="EA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85"/>
            <a:ext cx="7886700" cy="83282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усеченными противолежащими углами 2"/>
          <p:cNvSpPr/>
          <p:nvPr userDrawn="1"/>
        </p:nvSpPr>
        <p:spPr>
          <a:xfrm>
            <a:off x="0" y="6350"/>
            <a:ext cx="9144000" cy="836613"/>
          </a:xfrm>
          <a:prstGeom prst="snip2DiagRect">
            <a:avLst/>
          </a:prstGeom>
          <a:solidFill>
            <a:srgbClr val="EA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 userDrawn="1"/>
        </p:nvSpPr>
        <p:spPr>
          <a:xfrm>
            <a:off x="0" y="6350"/>
            <a:ext cx="9144000" cy="836613"/>
          </a:xfrm>
          <a:prstGeom prst="snip2DiagRect">
            <a:avLst/>
          </a:prstGeom>
          <a:solidFill>
            <a:srgbClr val="EA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 userDrawn="1"/>
        </p:nvSpPr>
        <p:spPr>
          <a:xfrm>
            <a:off x="0" y="6350"/>
            <a:ext cx="9144000" cy="836613"/>
          </a:xfrm>
          <a:prstGeom prst="snip2DiagRect">
            <a:avLst/>
          </a:prstGeom>
          <a:solidFill>
            <a:srgbClr val="EA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39750" y="6264275"/>
            <a:ext cx="3330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ru-RU" sz="75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ru-RU" sz="75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ХОЗЯЙСТВА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ru-RU" sz="75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МОСКОВСКОЙ ОБЛАСТИ</a:t>
            </a:r>
          </a:p>
        </p:txBody>
      </p:sp>
      <p:pic>
        <p:nvPicPr>
          <p:cNvPr id="1028" name="Рисунок 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8900" y="6176963"/>
            <a:ext cx="53975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36588" y="0"/>
            <a:ext cx="78867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2" r:id="rId3"/>
    <p:sldLayoutId id="2147483675" r:id="rId4"/>
    <p:sldLayoutId id="2147483676" r:id="rId5"/>
    <p:sldLayoutId id="2147483677" r:id="rId6"/>
    <p:sldLayoutId id="2147483671" r:id="rId7"/>
    <p:sldLayoutId id="2147483678" r:id="rId8"/>
    <p:sldLayoutId id="2147483679" r:id="rId9"/>
    <p:sldLayoutId id="2147483670" r:id="rId10"/>
    <p:sldLayoutId id="2147483669" r:id="rId11"/>
    <p:sldLayoutId id="2147483680" r:id="rId12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itchFamily="34" charset="0"/>
          <a:ea typeface="Arial" charset="0"/>
          <a:cs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itchFamily="34" charset="0"/>
          <a:ea typeface="Arial" charset="0"/>
          <a:cs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itchFamily="34" charset="0"/>
          <a:ea typeface="Arial" charset="0"/>
          <a:cs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 pitchFamily="34" charset="0"/>
          <a:ea typeface="Arial" charset="0"/>
          <a:cs typeface="Arial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kumimoji="1" sz="21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5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1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/>
          <p:cNvSpPr txBox="1">
            <a:spLocks noChangeArrowheads="1"/>
          </p:cNvSpPr>
          <p:nvPr/>
        </p:nvSpPr>
        <p:spPr bwMode="auto">
          <a:xfrm>
            <a:off x="1220788" y="1809750"/>
            <a:ext cx="718185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РЕМОНТЕ ПОДЪЕЗДОВ МНОГОКВАРТИРНЫХ </a:t>
            </a:r>
          </a:p>
          <a:p>
            <a:pPr algn="ctr"/>
            <a:r>
              <a:rPr 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ДОМОВ</a:t>
            </a:r>
          </a:p>
          <a:p>
            <a:pPr algn="ctr"/>
            <a:r>
              <a:rPr 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МОСКОВСКОЙ ОБЛАСТИ</a:t>
            </a:r>
          </a:p>
          <a:p>
            <a:pPr algn="ctr"/>
            <a:r>
              <a:rPr 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ovovremya.ru/media/2014/08apr2014/detbol/detbol2_450x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3406177" y="1026716"/>
            <a:ext cx="2984219" cy="24709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/>
          </a:extLst>
        </p:spPr>
      </p:pic>
      <p:pic>
        <p:nvPicPr>
          <p:cNvPr id="5" name="Picture 4" descr="http://www.maam.ru/upload/blogs/d141a9b1a3c8f75276cea6597717db46.jp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02712" y="2849880"/>
            <a:ext cx="2741287" cy="36530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/>
          </a:extLst>
        </p:spPr>
      </p:pic>
      <p:pic>
        <p:nvPicPr>
          <p:cNvPr id="6" name="Picture 6" descr="https://content.onliner.by/news/2015/12/original_size/cc00941f881fe0d40ee5eb623ef4477c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0" y="1016587"/>
            <a:ext cx="3398482" cy="24810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/>
          </a:extLst>
        </p:spPr>
      </p:pic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0" y="3730625"/>
            <a:ext cx="55419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404040"/>
                </a:solidFill>
                <a:latin typeface="Roboto Condensed"/>
                <a:ea typeface="Roboto Condensed"/>
                <a:cs typeface="Open Sans"/>
              </a:rPr>
              <a:t>СДЕЛАТЬ ТРАФАРЕТ – ЭТО НЕ ДОРОГО, НО </a:t>
            </a:r>
            <a:r>
              <a:rPr lang="ru-RU" sz="3600" b="1">
                <a:solidFill>
                  <a:srgbClr val="EE7F04"/>
                </a:solidFill>
                <a:latin typeface="Roboto Condensed"/>
                <a:ea typeface="Roboto Condensed"/>
                <a:cs typeface="Open Sans"/>
              </a:rPr>
              <a:t>МОЖНО ПРЕОБРАЗИТЬ РЕМОНТ ПОДЪЕЗДА</a:t>
            </a:r>
          </a:p>
        </p:txBody>
      </p:sp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3406775" y="-23813"/>
            <a:ext cx="35639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Новые подходы </a:t>
            </a:r>
          </a:p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Простые решения</a:t>
            </a:r>
          </a:p>
        </p:txBody>
      </p:sp>
      <p:pic>
        <p:nvPicPr>
          <p:cNvPr id="27654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7050" y="1588"/>
            <a:ext cx="9969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28600" y="-190500"/>
            <a:ext cx="874713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22275" y="-23813"/>
            <a:ext cx="2543175" cy="8318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АССОЦИАЦИЯ ПРЕДСЕДАТЕЛЕЙ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СОВЕТОВ МНОГОКВАРТИРНЫХ ДОМОВ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МОСКОВСКОЙ ОБЛАСТИ </a:t>
            </a:r>
          </a:p>
        </p:txBody>
      </p:sp>
      <p:sp>
        <p:nvSpPr>
          <p:cNvPr id="27657" name="Заголовок 2"/>
          <p:cNvSpPr txBox="1">
            <a:spLocks/>
          </p:cNvSpPr>
          <p:nvPr/>
        </p:nvSpPr>
        <p:spPr bwMode="auto">
          <a:xfrm>
            <a:off x="8577263" y="6454775"/>
            <a:ext cx="48736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r">
              <a:lnSpc>
                <a:spcPct val="90000"/>
              </a:lnSpc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8"/>
          <p:cNvSpPr txBox="1">
            <a:spLocks noChangeArrowheads="1"/>
          </p:cNvSpPr>
          <p:nvPr/>
        </p:nvSpPr>
        <p:spPr bwMode="auto">
          <a:xfrm>
            <a:off x="619125" y="34925"/>
            <a:ext cx="7631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по выполнению программы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8263" y="681038"/>
          <a:ext cx="9045575" cy="5618162"/>
        </p:xfrm>
        <a:graphic>
          <a:graphicData uri="http://schemas.openxmlformats.org/drawingml/2006/table">
            <a:tbl>
              <a:tblPr/>
              <a:tblGrid>
                <a:gridCol w="6354762"/>
                <a:gridCol w="2690813"/>
              </a:tblGrid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Целевые показатели</a:t>
                      </a:r>
                    </a:p>
                  </a:txBody>
                  <a:tcPr marL="49952" marR="499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Срок выполнения</a:t>
                      </a:r>
                    </a:p>
                  </a:txBody>
                  <a:tcPr marL="49952" marR="499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Проведение собраний собственников</a:t>
                      </a:r>
                    </a:p>
                  </a:txBody>
                  <a:tcPr marL="49952" marR="499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30.04.2017</a:t>
                      </a:r>
                    </a:p>
                  </a:txBody>
                  <a:tcPr marL="49952" marR="499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Согласование цвета покраски подъезда</a:t>
                      </a:r>
                    </a:p>
                  </a:txBody>
                  <a:tcPr marL="49952" marR="499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30.04.2017</a:t>
                      </a:r>
                    </a:p>
                  </a:txBody>
                  <a:tcPr marL="49952" marR="499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Размещение протоколов собраний и решений по выбору цвета в ГАС Управление</a:t>
                      </a:r>
                    </a:p>
                  </a:txBody>
                  <a:tcPr marL="49952" marR="499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05.05.2017</a:t>
                      </a:r>
                    </a:p>
                  </a:txBody>
                  <a:tcPr marL="49952" marR="499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</a:tr>
              <a:tr h="349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работ: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15% подъездов Плана-2017             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(5 000 )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- 28% подъездов Плана-2017             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(9 000)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- 40% подъездов Плана-2017           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(13 000)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- 53% подъездов Плана-2017           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(17 000)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- 65% подъездов Плана-2017        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(21 000)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- 78% подъездов Плана-2017           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(25 000)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- 90% подъездов Плана-2017           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(29 000)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- 100% подъездов Плана-2017         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(32 000)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Отчетность – до 5 числа последующего месяца с размещением актов в ГАСУ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952" marR="499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01.05.2017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01.06.2017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01.07.2017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01.08.2017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01.09.2017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01.10.2017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01.11.2017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01.12.2017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952" marR="499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</a:tr>
            </a:tbl>
          </a:graphicData>
        </a:graphic>
      </p:graphicFrame>
      <p:sp>
        <p:nvSpPr>
          <p:cNvPr id="28694" name="Номер слайда 4"/>
          <p:cNvSpPr txBox="1">
            <a:spLocks/>
          </p:cNvSpPr>
          <p:nvPr/>
        </p:nvSpPr>
        <p:spPr bwMode="auto">
          <a:xfrm>
            <a:off x="8634413" y="6492875"/>
            <a:ext cx="479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pic>
        <p:nvPicPr>
          <p:cNvPr id="2869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7050" y="0"/>
            <a:ext cx="996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7050" y="0"/>
            <a:ext cx="996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3316288" y="144463"/>
            <a:ext cx="2349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Поручения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974725"/>
            <a:ext cx="7646988" cy="1200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завершение проведения собраний собственников по вопросу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 с размещением протоколов в ГАСУ      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Срок: 05.05.17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емиугольник 4"/>
          <p:cNvSpPr/>
          <p:nvPr/>
        </p:nvSpPr>
        <p:spPr>
          <a:xfrm>
            <a:off x="119063" y="1346200"/>
            <a:ext cx="549275" cy="457200"/>
          </a:xfrm>
          <a:prstGeom prst="heptag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6938" y="2562225"/>
            <a:ext cx="7646987" cy="12017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завершение согласование цвета покраски подъездов с размещением протоколов в ГАСУ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Срок: 05.05.17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емиугольник 7"/>
          <p:cNvSpPr/>
          <p:nvPr/>
        </p:nvSpPr>
        <p:spPr>
          <a:xfrm>
            <a:off x="119063" y="2935288"/>
            <a:ext cx="549275" cy="457200"/>
          </a:xfrm>
          <a:prstGeom prst="heptag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6938" y="4083050"/>
            <a:ext cx="7646987" cy="15684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выполнение ремонта не менее 15% подъездов от плана 2017 г. с размещением актов выполненных работ, подписанных  председателями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советов МКД в ГАСУ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Срок: 05.05.17 далее по графику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емиугольник 9"/>
          <p:cNvSpPr/>
          <p:nvPr/>
        </p:nvSpPr>
        <p:spPr>
          <a:xfrm>
            <a:off x="119063" y="4511675"/>
            <a:ext cx="549275" cy="457200"/>
          </a:xfrm>
          <a:prstGeom prst="heptag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9705" name="Номер слайда 4"/>
          <p:cNvSpPr txBox="1">
            <a:spLocks/>
          </p:cNvSpPr>
          <p:nvPr/>
        </p:nvSpPr>
        <p:spPr bwMode="auto">
          <a:xfrm>
            <a:off x="8634413" y="6492875"/>
            <a:ext cx="479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1488" y="0"/>
            <a:ext cx="105251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721100" y="2935288"/>
            <a:ext cx="1943100" cy="1384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подъездов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2017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679575" y="84138"/>
            <a:ext cx="61801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программы 2017</a:t>
            </a:r>
          </a:p>
        </p:txBody>
      </p:sp>
      <p:pic>
        <p:nvPicPr>
          <p:cNvPr id="18436" name="Picture 2" descr="Картинки по запросу картинки Доброде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025" y="869950"/>
            <a:ext cx="3036888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 rot="19422520">
            <a:off x="3351213" y="2008188"/>
            <a:ext cx="239712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8" name="Picture 4" descr="Картинки по запросу картинки Ассоциация председателей советов МК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5088" y="1017588"/>
            <a:ext cx="220186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 rot="7922529">
            <a:off x="5553869" y="2493169"/>
            <a:ext cx="977900" cy="227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40" name="Picture 6" descr="Картинки по запросу картинки ГЖИ М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84650" y="638175"/>
            <a:ext cx="1238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низ 6"/>
          <p:cNvSpPr/>
          <p:nvPr/>
        </p:nvSpPr>
        <p:spPr>
          <a:xfrm>
            <a:off x="4641850" y="2427288"/>
            <a:ext cx="255588" cy="461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42" name="Picture 8" descr="Картинки по запросу картинки доступность для инвалидов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9413" y="3344863"/>
            <a:ext cx="15906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/>
          <p:cNvSpPr/>
          <p:nvPr/>
        </p:nvSpPr>
        <p:spPr>
          <a:xfrm rot="20446942">
            <a:off x="2324100" y="3897313"/>
            <a:ext cx="1017588" cy="309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44" name="Picture 10" descr="Картинки по запросу картинки капремонтмкд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4175" y="3282950"/>
            <a:ext cx="208597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трелка вправо 15"/>
          <p:cNvSpPr/>
          <p:nvPr/>
        </p:nvSpPr>
        <p:spPr>
          <a:xfrm rot="12677491">
            <a:off x="5715000" y="4122738"/>
            <a:ext cx="1019175" cy="309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46" name="TextBox 10"/>
          <p:cNvSpPr txBox="1">
            <a:spLocks noChangeArrowheads="1"/>
          </p:cNvSpPr>
          <p:nvPr/>
        </p:nvSpPr>
        <p:spPr bwMode="auto">
          <a:xfrm>
            <a:off x="1473200" y="1982788"/>
            <a:ext cx="1063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Жалобы</a:t>
            </a:r>
          </a:p>
        </p:txBody>
      </p:sp>
      <p:sp>
        <p:nvSpPr>
          <p:cNvPr id="18447" name="TextBox 17"/>
          <p:cNvSpPr txBox="1">
            <a:spLocks noChangeArrowheads="1"/>
          </p:cNvSpPr>
          <p:nvPr/>
        </p:nvSpPr>
        <p:spPr bwMode="auto">
          <a:xfrm>
            <a:off x="539750" y="2905125"/>
            <a:ext cx="1338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Адаптация</a:t>
            </a:r>
          </a:p>
        </p:txBody>
      </p:sp>
      <p:sp>
        <p:nvSpPr>
          <p:cNvPr id="18448" name="TextBox 18"/>
          <p:cNvSpPr txBox="1">
            <a:spLocks noChangeArrowheads="1"/>
          </p:cNvSpPr>
          <p:nvPr/>
        </p:nvSpPr>
        <p:spPr bwMode="auto">
          <a:xfrm>
            <a:off x="3998913" y="1787525"/>
            <a:ext cx="1587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Предписания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ГЖИ</a:t>
            </a:r>
          </a:p>
        </p:txBody>
      </p:sp>
      <p:sp>
        <p:nvSpPr>
          <p:cNvPr id="18449" name="TextBox 19"/>
          <p:cNvSpPr txBox="1">
            <a:spLocks noChangeArrowheads="1"/>
          </p:cNvSpPr>
          <p:nvPr/>
        </p:nvSpPr>
        <p:spPr bwMode="auto">
          <a:xfrm>
            <a:off x="6283325" y="2241550"/>
            <a:ext cx="2660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Собрания советов МКД</a:t>
            </a:r>
          </a:p>
        </p:txBody>
      </p:sp>
      <p:sp>
        <p:nvSpPr>
          <p:cNvPr id="18450" name="TextBox 20"/>
          <p:cNvSpPr txBox="1">
            <a:spLocks noChangeArrowheads="1"/>
          </p:cNvSpPr>
          <p:nvPr/>
        </p:nvSpPr>
        <p:spPr bwMode="auto">
          <a:xfrm>
            <a:off x="6815138" y="2657475"/>
            <a:ext cx="18430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Синхронизация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с капремонтом</a:t>
            </a:r>
          </a:p>
        </p:txBody>
      </p:sp>
      <p:pic>
        <p:nvPicPr>
          <p:cNvPr id="18451" name="Picture 12" descr="Картинки по запросу картинки Ассоциация председателей советов МКД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29175" y="5416550"/>
            <a:ext cx="80803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6" descr="Картинки по запросу картинки ГЖИ М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03600" y="5356225"/>
            <a:ext cx="123825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Выгнутая влево стрелка 11"/>
          <p:cNvSpPr/>
          <p:nvPr/>
        </p:nvSpPr>
        <p:spPr>
          <a:xfrm>
            <a:off x="3363913" y="4249738"/>
            <a:ext cx="369887" cy="1216025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лево стрелка 24"/>
          <p:cNvSpPr/>
          <p:nvPr/>
        </p:nvSpPr>
        <p:spPr>
          <a:xfrm flipH="1">
            <a:off x="5670550" y="4249738"/>
            <a:ext cx="411163" cy="1216025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455" name="TextBox 12"/>
          <p:cNvSpPr txBox="1">
            <a:spLocks noChangeArrowheads="1"/>
          </p:cNvSpPr>
          <p:nvPr/>
        </p:nvSpPr>
        <p:spPr bwMode="auto">
          <a:xfrm>
            <a:off x="3856038" y="4827588"/>
            <a:ext cx="1684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Согласование</a:t>
            </a:r>
          </a:p>
        </p:txBody>
      </p:sp>
      <p:sp>
        <p:nvSpPr>
          <p:cNvPr id="18456" name="TextBox 14"/>
          <p:cNvSpPr txBox="1">
            <a:spLocks noChangeArrowheads="1"/>
          </p:cNvSpPr>
          <p:nvPr/>
        </p:nvSpPr>
        <p:spPr bwMode="auto">
          <a:xfrm>
            <a:off x="6613525" y="5989638"/>
            <a:ext cx="2246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и благоустройством</a:t>
            </a:r>
          </a:p>
        </p:txBody>
      </p:sp>
      <p:sp>
        <p:nvSpPr>
          <p:cNvPr id="18457" name="Номер слайда 4"/>
          <p:cNvSpPr txBox="1">
            <a:spLocks/>
          </p:cNvSpPr>
          <p:nvPr/>
        </p:nvSpPr>
        <p:spPr bwMode="auto">
          <a:xfrm>
            <a:off x="8634413" y="6269038"/>
            <a:ext cx="479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458" name="TextBox 16"/>
          <p:cNvSpPr txBox="1">
            <a:spLocks noChangeArrowheads="1"/>
          </p:cNvSpPr>
          <p:nvPr/>
        </p:nvSpPr>
        <p:spPr bwMode="auto">
          <a:xfrm>
            <a:off x="3695700" y="6546850"/>
            <a:ext cx="614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ГЖИ</a:t>
            </a:r>
          </a:p>
        </p:txBody>
      </p:sp>
      <p:pic>
        <p:nvPicPr>
          <p:cNvPr id="18459" name="Picture 14" descr="Картинки по запросу рисунки работы благоустройство дворов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07188" y="4613275"/>
            <a:ext cx="2112962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право 12"/>
          <p:cNvSpPr/>
          <p:nvPr/>
        </p:nvSpPr>
        <p:spPr>
          <a:xfrm>
            <a:off x="3459163" y="4837113"/>
            <a:ext cx="3030537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7050" y="0"/>
            <a:ext cx="996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470025" y="-87313"/>
            <a:ext cx="58801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Вовлечение</a:t>
            </a:r>
          </a:p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жителей в реализацию программы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325" y="877888"/>
            <a:ext cx="2981325" cy="1200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Проведение собраний и размещение информации  на информационных стендах в подъездах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25" y="5311775"/>
            <a:ext cx="3235325" cy="922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Согласование с жителями цвета покраски стен подъездов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38" y="2263775"/>
            <a:ext cx="3224212" cy="923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Составление дефектной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ведомости с участием совета МКД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Заголовок 2"/>
          <p:cNvSpPr txBox="1">
            <a:spLocks/>
          </p:cNvSpPr>
          <p:nvPr/>
        </p:nvSpPr>
        <p:spPr bwMode="auto">
          <a:xfrm>
            <a:off x="8577263" y="6454775"/>
            <a:ext cx="48736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r">
              <a:lnSpc>
                <a:spcPct val="90000"/>
              </a:lnSpc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464" name="AutoShape 2" descr="Картинки по запросу рисунки по выбору цвета окра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5" name="AutoShape 4" descr="Картинки по запросу рисунки по выбору цвета окраски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9466" name="Picture 2" descr="http://progorod43.ru/userfiles/images/image-02-2015/img_31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4950" y="1755775"/>
            <a:ext cx="24352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трелка вправо 16"/>
          <p:cNvSpPr/>
          <p:nvPr/>
        </p:nvSpPr>
        <p:spPr>
          <a:xfrm>
            <a:off x="3336925" y="2957513"/>
            <a:ext cx="2862263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119438" y="3641725"/>
            <a:ext cx="679450" cy="195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9" name="Picture 6" descr="Картинки по запросу рисунки по выбору цвета окрас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3025" y="5324475"/>
            <a:ext cx="246221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7625" y="4203700"/>
            <a:ext cx="3260725" cy="922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Подписание актов выполненных работ советом МКД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367088" y="5781675"/>
            <a:ext cx="496887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4138" y="3371850"/>
            <a:ext cx="2959100" cy="646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119438" y="1236663"/>
            <a:ext cx="493712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74" name="Picture 6" descr="Картинки по запросу картинки проведение собраний жителе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7475" y="941388"/>
            <a:ext cx="24733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8" descr="Картинки по запросу рисунки софинансирование деньг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98900" y="3322638"/>
            <a:ext cx="25209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646687" y="3641301"/>
            <a:ext cx="2231448" cy="2856461"/>
          </a:xfrm>
          <a:prstGeom prst="rect">
            <a:avLst/>
          </a:prstGeom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901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80760" y="584776"/>
            <a:ext cx="3063240" cy="3921232"/>
          </a:xfrm>
          <a:prstGeom prst="rect">
            <a:avLst/>
          </a:prstGeom>
          <a:ln>
            <a:solidFill>
              <a:srgbClr val="002060"/>
            </a:solidFill>
          </a:ln>
          <a:effectLst>
            <a:glow rad="127000">
              <a:schemeClr val="accent1">
                <a:alpha val="20000"/>
              </a:schemeClr>
            </a:glow>
            <a:reflection stA="0" endPos="65000" dist="50800" dir="5400000" sy="-100000" algn="bl" rotWithShape="0"/>
          </a:effectLst>
        </p:spPr>
      </p:pic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301625" y="-55563"/>
            <a:ext cx="77184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Информирование о принятых решениях</a:t>
            </a:r>
          </a:p>
        </p:txBody>
      </p:sp>
      <p:pic>
        <p:nvPicPr>
          <p:cNvPr id="20484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7838" y="4916488"/>
            <a:ext cx="2916237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713" y="598488"/>
            <a:ext cx="2822575" cy="3906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6" name="Picture 4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1013" y="4916488"/>
            <a:ext cx="237648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13" y="598488"/>
            <a:ext cx="2808287" cy="39068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6" name="Стрелка вниз 15"/>
          <p:cNvSpPr/>
          <p:nvPr/>
        </p:nvSpPr>
        <p:spPr>
          <a:xfrm>
            <a:off x="4408488" y="4254500"/>
            <a:ext cx="185737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6200000" flipH="1">
            <a:off x="6072981" y="5911057"/>
            <a:ext cx="720725" cy="519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90" name="TextBox 16"/>
          <p:cNvSpPr txBox="1">
            <a:spLocks noChangeArrowheads="1"/>
          </p:cNvSpPr>
          <p:nvPr/>
        </p:nvSpPr>
        <p:spPr bwMode="auto">
          <a:xfrm>
            <a:off x="7550150" y="5535613"/>
            <a:ext cx="86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ГАСУ</a:t>
            </a:r>
          </a:p>
        </p:txBody>
      </p:sp>
      <p:pic>
        <p:nvPicPr>
          <p:cNvPr id="20491" name="Рисунок 2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8225" y="768350"/>
            <a:ext cx="3554413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TextBox 21"/>
          <p:cNvSpPr txBox="1">
            <a:spLocks noChangeArrowheads="1"/>
          </p:cNvSpPr>
          <p:nvPr/>
        </p:nvSpPr>
        <p:spPr bwMode="auto">
          <a:xfrm>
            <a:off x="3651250" y="1239838"/>
            <a:ext cx="17875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Лист </a:t>
            </a:r>
          </a:p>
          <a:p>
            <a:pPr algn="ctr"/>
            <a:r>
              <a:rPr lang="ru-RU" b="1">
                <a:latin typeface="Calibri" pitchFamily="34" charset="0"/>
              </a:rPr>
              <a:t>согласования</a:t>
            </a:r>
          </a:p>
          <a:p>
            <a:pPr algn="ctr"/>
            <a:r>
              <a:rPr lang="ru-RU" b="1">
                <a:latin typeface="Calibri" pitchFamily="34" charset="0"/>
              </a:rPr>
              <a:t> цвета покраски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517949" y="417781"/>
            <a:ext cx="3554015" cy="3554015"/>
          </a:xfrm>
          <a:prstGeom prst="rect">
            <a:avLst/>
          </a:prstGeom>
          <a:effectLst>
            <a:glow rad="127000">
              <a:schemeClr val="accent1">
                <a:alpha val="62000"/>
              </a:schemeClr>
            </a:glow>
          </a:effectLst>
        </p:spPr>
      </p:pic>
      <p:sp>
        <p:nvSpPr>
          <p:cNvPr id="20494" name="TextBox 22"/>
          <p:cNvSpPr txBox="1">
            <a:spLocks noChangeArrowheads="1"/>
          </p:cNvSpPr>
          <p:nvPr/>
        </p:nvSpPr>
        <p:spPr bwMode="auto">
          <a:xfrm>
            <a:off x="6845300" y="823913"/>
            <a:ext cx="16478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Акт </a:t>
            </a:r>
          </a:p>
          <a:p>
            <a:pPr algn="ctr"/>
            <a:r>
              <a:rPr lang="ru-RU" b="1">
                <a:latin typeface="Calibri" pitchFamily="34" charset="0"/>
              </a:rPr>
              <a:t>выполненных </a:t>
            </a:r>
          </a:p>
          <a:p>
            <a:pPr algn="ctr"/>
            <a:r>
              <a:rPr lang="ru-RU" b="1">
                <a:latin typeface="Calibri" pitchFamily="34" charset="0"/>
              </a:rPr>
              <a:t>работ</a:t>
            </a:r>
          </a:p>
        </p:txBody>
      </p:sp>
      <p:sp>
        <p:nvSpPr>
          <p:cNvPr id="28" name="Стрелка вниз 27"/>
          <p:cNvSpPr/>
          <p:nvPr/>
        </p:nvSpPr>
        <p:spPr>
          <a:xfrm rot="18210178" flipH="1">
            <a:off x="2355850" y="3929063"/>
            <a:ext cx="198437" cy="191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96" name="Заголовок 2"/>
          <p:cNvSpPr txBox="1">
            <a:spLocks/>
          </p:cNvSpPr>
          <p:nvPr/>
        </p:nvSpPr>
        <p:spPr bwMode="auto">
          <a:xfrm>
            <a:off x="8577263" y="6454775"/>
            <a:ext cx="48736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r">
              <a:lnSpc>
                <a:spcPct val="90000"/>
              </a:lnSpc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0" name="Стрелка вниз 29"/>
          <p:cNvSpPr/>
          <p:nvPr/>
        </p:nvSpPr>
        <p:spPr>
          <a:xfrm rot="2921779">
            <a:off x="6610350" y="3719513"/>
            <a:ext cx="165100" cy="2546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98" name="Рисунок 3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7050" y="0"/>
            <a:ext cx="996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6550" y="1412875"/>
            <a:ext cx="3306763" cy="46624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150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750" y="1079500"/>
            <a:ext cx="3328988" cy="46942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1507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8025" y="906463"/>
            <a:ext cx="3273425" cy="46180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1765300" y="0"/>
            <a:ext cx="5934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Типовые решения по покраске</a:t>
            </a:r>
          </a:p>
        </p:txBody>
      </p:sp>
      <p:pic>
        <p:nvPicPr>
          <p:cNvPr id="21509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92150"/>
            <a:ext cx="3224213" cy="45418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1510" name="Заголовок 2"/>
          <p:cNvSpPr txBox="1">
            <a:spLocks/>
          </p:cNvSpPr>
          <p:nvPr/>
        </p:nvSpPr>
        <p:spPr bwMode="auto">
          <a:xfrm>
            <a:off x="8577263" y="6454775"/>
            <a:ext cx="48736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r">
              <a:lnSpc>
                <a:spcPct val="90000"/>
              </a:lnSpc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21511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7050" y="0"/>
            <a:ext cx="996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975" y="19050"/>
            <a:ext cx="66103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Порядок и критерии отбора УК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61088" y="1204913"/>
            <a:ext cx="2260600" cy="10429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Включение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план ремонта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15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подъездов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025" y="2794000"/>
            <a:ext cx="2546350" cy="15097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Отсутствие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задолженности перед РСО, превышающие 6-ти месячные начисления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8925" y="1174750"/>
            <a:ext cx="2105025" cy="10191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Наличие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МКД выбранного совета МКД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65838" y="2595563"/>
            <a:ext cx="2757487" cy="13446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Н</a:t>
            </a:r>
            <a:r>
              <a:rPr lang="ru-RU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аличие протоколов собраний собственников с принятым решением о софинансировании</a:t>
            </a: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960343">
            <a:off x="2401888" y="1654175"/>
            <a:ext cx="812800" cy="328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8793525">
            <a:off x="2647950" y="2989263"/>
            <a:ext cx="725488" cy="328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2905565">
            <a:off x="5302250" y="2614613"/>
            <a:ext cx="687388" cy="33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8799054">
            <a:off x="5394325" y="1663700"/>
            <a:ext cx="658813" cy="328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2538" name="Группа 12"/>
          <p:cNvGrpSpPr>
            <a:grpSpLocks/>
          </p:cNvGrpSpPr>
          <p:nvPr/>
        </p:nvGrpSpPr>
        <p:grpSpPr bwMode="auto">
          <a:xfrm>
            <a:off x="5519738" y="5135563"/>
            <a:ext cx="2555875" cy="962025"/>
            <a:chOff x="0" y="1262596"/>
            <a:chExt cx="2351361" cy="96262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1265773"/>
              <a:ext cx="1597757" cy="95944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841232" y="1262596"/>
              <a:ext cx="1510129" cy="96262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64770" tIns="64770" rIns="64770" bIns="64770" spcCol="1270" anchor="ctr"/>
            <a:lstStyle/>
            <a:p>
              <a:pPr algn="r" defTabSz="7556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Администрация </a:t>
              </a:r>
            </a:p>
            <a:p>
              <a:pPr algn="ctr" defTabSz="7556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ОМСУ</a:t>
              </a:r>
              <a:endPara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539" name="Группа 15"/>
          <p:cNvGrpSpPr>
            <a:grpSpLocks/>
          </p:cNvGrpSpPr>
          <p:nvPr/>
        </p:nvGrpSpPr>
        <p:grpSpPr bwMode="auto">
          <a:xfrm>
            <a:off x="3379788" y="1884363"/>
            <a:ext cx="1890712" cy="958850"/>
            <a:chOff x="0" y="1266348"/>
            <a:chExt cx="1598117" cy="95887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1266348"/>
              <a:ext cx="1598117" cy="95887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28178" y="1294924"/>
              <a:ext cx="1541761" cy="90171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64770" tIns="64770" rIns="64770" bIns="64770" spcCol="1270" anchor="ctr"/>
            <a:lstStyle/>
            <a:p>
              <a:pPr algn="ctr" defTabSz="7556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</a:t>
              </a:r>
              <a:endPara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5599113" y="5135563"/>
            <a:ext cx="825500" cy="963612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/>
              </a:extLst>
            </a:blip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2541" name="Рисунок 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0900" y="4806950"/>
            <a:ext cx="1427163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трелка вниз 25"/>
          <p:cNvSpPr/>
          <p:nvPr/>
        </p:nvSpPr>
        <p:spPr>
          <a:xfrm rot="12884228">
            <a:off x="3043238" y="3146425"/>
            <a:ext cx="1042987" cy="182245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Акты выполненных работ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 rot="19471016">
            <a:off x="5070475" y="3130550"/>
            <a:ext cx="896938" cy="178117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Заявка, акты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Стрелка углом вверх 27"/>
          <p:cNvSpPr/>
          <p:nvPr/>
        </p:nvSpPr>
        <p:spPr>
          <a:xfrm flipH="1">
            <a:off x="4292600" y="3387725"/>
            <a:ext cx="1058863" cy="2354263"/>
          </a:xfrm>
          <a:prstGeom prst="bent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42346" y="4081279"/>
            <a:ext cx="461665" cy="1081386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Субсидия 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22546" name="Рисунок 3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3388" y="-12700"/>
            <a:ext cx="1055687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7" name="Номер слайда 4"/>
          <p:cNvSpPr txBox="1">
            <a:spLocks/>
          </p:cNvSpPr>
          <p:nvPr/>
        </p:nvSpPr>
        <p:spPr bwMode="auto">
          <a:xfrm>
            <a:off x="8634413" y="6492875"/>
            <a:ext cx="479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548" name="TextBox 32"/>
          <p:cNvSpPr txBox="1">
            <a:spLocks noChangeArrowheads="1"/>
          </p:cNvSpPr>
          <p:nvPr/>
        </p:nvSpPr>
        <p:spPr bwMode="auto">
          <a:xfrm>
            <a:off x="2198688" y="5922963"/>
            <a:ext cx="1270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Совет МКД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1755775" y="-100013"/>
            <a:ext cx="5411788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Показатели программы </a:t>
            </a:r>
          </a:p>
        </p:txBody>
      </p:sp>
      <p:sp>
        <p:nvSpPr>
          <p:cNvPr id="23554" name="Номер слайда 4"/>
          <p:cNvSpPr txBox="1">
            <a:spLocks/>
          </p:cNvSpPr>
          <p:nvPr/>
        </p:nvSpPr>
        <p:spPr bwMode="auto">
          <a:xfrm>
            <a:off x="8634413" y="6492875"/>
            <a:ext cx="479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pic>
        <p:nvPicPr>
          <p:cNvPr id="23555" name="Рисунок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0375" y="-157163"/>
            <a:ext cx="1052513" cy="86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87200" y="2778796"/>
            <a:ext cx="2002366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glow>
              <a:schemeClr val="accent1"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оличество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отремонти-рованных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подъездов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350" y="820738"/>
            <a:ext cx="2193925" cy="16319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адресных перечней подъездов программы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0350" y="3792538"/>
            <a:ext cx="2193925" cy="101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собраний собственников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50038" y="974725"/>
            <a:ext cx="2195512" cy="1323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ОМСУ Порядка предоставления субсидии УК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55988" y="654050"/>
            <a:ext cx="2193925" cy="10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субсидии из бюджетов ОМСУ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05175" y="5349875"/>
            <a:ext cx="2720975" cy="101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Подписание Актов выполненных работ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6,8 %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 rot="6857125">
            <a:off x="2925763" y="1966912"/>
            <a:ext cx="279400" cy="11080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21" name="Стрелка вверх 20"/>
          <p:cNvSpPr/>
          <p:nvPr/>
        </p:nvSpPr>
        <p:spPr>
          <a:xfrm rot="14270082">
            <a:off x="5908675" y="1879600"/>
            <a:ext cx="280988" cy="11128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 rot="3793289">
            <a:off x="2890044" y="3731419"/>
            <a:ext cx="279400" cy="8112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18319592">
            <a:off x="5918200" y="3730625"/>
            <a:ext cx="279400" cy="812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>
            <a:off x="4451350" y="4475163"/>
            <a:ext cx="279400" cy="812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69" name="TextBox 6"/>
          <p:cNvSpPr txBox="1">
            <a:spLocks noChangeArrowheads="1"/>
          </p:cNvSpPr>
          <p:nvPr/>
        </p:nvSpPr>
        <p:spPr bwMode="auto">
          <a:xfrm>
            <a:off x="706438" y="2439988"/>
            <a:ext cx="1301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Выполнено</a:t>
            </a:r>
          </a:p>
        </p:txBody>
      </p:sp>
      <p:sp>
        <p:nvSpPr>
          <p:cNvPr id="23570" name="TextBox 25"/>
          <p:cNvSpPr txBox="1">
            <a:spLocks noChangeArrowheads="1"/>
          </p:cNvSpPr>
          <p:nvPr/>
        </p:nvSpPr>
        <p:spPr bwMode="auto">
          <a:xfrm>
            <a:off x="6996113" y="2298700"/>
            <a:ext cx="1301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Выполнено</a:t>
            </a:r>
          </a:p>
        </p:txBody>
      </p:sp>
      <p:sp>
        <p:nvSpPr>
          <p:cNvPr id="23571" name="TextBox 26"/>
          <p:cNvSpPr txBox="1">
            <a:spLocks noChangeArrowheads="1"/>
          </p:cNvSpPr>
          <p:nvPr/>
        </p:nvSpPr>
        <p:spPr bwMode="auto">
          <a:xfrm>
            <a:off x="3811588" y="1654175"/>
            <a:ext cx="130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Выполнено</a:t>
            </a:r>
          </a:p>
        </p:txBody>
      </p:sp>
      <p:sp>
        <p:nvSpPr>
          <p:cNvPr id="23572" name="TextBox 27"/>
          <p:cNvSpPr txBox="1">
            <a:spLocks noChangeArrowheads="1"/>
          </p:cNvSpPr>
          <p:nvPr/>
        </p:nvSpPr>
        <p:spPr bwMode="auto">
          <a:xfrm>
            <a:off x="481013" y="4887913"/>
            <a:ext cx="1801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Выполнено </a:t>
            </a:r>
            <a:r>
              <a:rPr lang="ru-RU" sz="2000" b="1">
                <a:latin typeface="Calibri" pitchFamily="34" charset="0"/>
              </a:rPr>
              <a:t>92%</a:t>
            </a:r>
          </a:p>
        </p:txBody>
      </p:sp>
      <p:sp>
        <p:nvSpPr>
          <p:cNvPr id="23573" name="TextBox 28"/>
          <p:cNvSpPr txBox="1">
            <a:spLocks noChangeArrowheads="1"/>
          </p:cNvSpPr>
          <p:nvPr/>
        </p:nvSpPr>
        <p:spPr bwMode="auto">
          <a:xfrm>
            <a:off x="3389313" y="6375400"/>
            <a:ext cx="2552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Ежемесячно с  мая 2017</a:t>
            </a:r>
          </a:p>
        </p:txBody>
      </p:sp>
      <p:sp>
        <p:nvSpPr>
          <p:cNvPr id="30" name="Стрелка вверх 29"/>
          <p:cNvSpPr/>
          <p:nvPr/>
        </p:nvSpPr>
        <p:spPr>
          <a:xfrm rot="10800000">
            <a:off x="4354513" y="2108200"/>
            <a:ext cx="279400" cy="5445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602413" y="3806825"/>
            <a:ext cx="2193925" cy="10144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цвета покраски подъездов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6" name="TextBox 31"/>
          <p:cNvSpPr txBox="1">
            <a:spLocks noChangeArrowheads="1"/>
          </p:cNvSpPr>
          <p:nvPr/>
        </p:nvSpPr>
        <p:spPr bwMode="auto">
          <a:xfrm>
            <a:off x="6851650" y="4887913"/>
            <a:ext cx="1798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Выполнено </a:t>
            </a:r>
            <a:r>
              <a:rPr lang="ru-RU" sz="2000" b="1">
                <a:latin typeface="Calibri" pitchFamily="34" charset="0"/>
              </a:rPr>
              <a:t>66%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0350" y="19050"/>
            <a:ext cx="5689600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сопровождение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9588" y="-12700"/>
            <a:ext cx="979487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0" y="3400425"/>
            <a:ext cx="4576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Интернет-сайт: разработка и сопровождение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Ассоциацией ПС МКД МО</a:t>
            </a:r>
          </a:p>
        </p:txBody>
      </p:sp>
      <p:sp>
        <p:nvSpPr>
          <p:cNvPr id="24580" name="AutoShape 2" descr="Картинки по запросу фото С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4860925" y="3584575"/>
            <a:ext cx="3833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Более 250 публикаций и репортажей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в федеральных, областных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и районных СМИ</a:t>
            </a:r>
          </a:p>
        </p:txBody>
      </p:sp>
      <p:pic>
        <p:nvPicPr>
          <p:cNvPr id="24582" name="Picture 8" descr="Картинки по запросу фото СМ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0363" y="4508500"/>
            <a:ext cx="2325687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Номер слайда 4"/>
          <p:cNvSpPr txBox="1">
            <a:spLocks/>
          </p:cNvSpPr>
          <p:nvPr/>
        </p:nvSpPr>
        <p:spPr bwMode="auto">
          <a:xfrm>
            <a:off x="8634413" y="6492875"/>
            <a:ext cx="479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pic>
        <p:nvPicPr>
          <p:cNvPr id="24584" name="Picture 10" descr="Картинки по запросу фото обуч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88" y="3981450"/>
            <a:ext cx="3182937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Box 9"/>
          <p:cNvSpPr txBox="1">
            <a:spLocks noChangeArrowheads="1"/>
          </p:cNvSpPr>
          <p:nvPr/>
        </p:nvSpPr>
        <p:spPr bwMode="auto">
          <a:xfrm>
            <a:off x="63500" y="5646738"/>
            <a:ext cx="44402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Обучение советов МКД, УК и ОМСУ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План до 3000 чел.</a:t>
            </a:r>
          </a:p>
        </p:txBody>
      </p:sp>
      <p:pic>
        <p:nvPicPr>
          <p:cNvPr id="2458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388" y="866775"/>
            <a:ext cx="44513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7" descr="http://handballmo.ru/wp-content/uploads/2014/07/2230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05313" y="4841875"/>
            <a:ext cx="27908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4" descr="http://dsmir.mos.ru/upload/medialibrary/1a8/img_031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45238" y="769938"/>
            <a:ext cx="2039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AutoShape 11" descr="№5-6 2016 г.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90" name="AutoShape 13" descr="№5-6 2016 г.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91" name="AutoShape 15" descr="№5-6 2016 г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92" name="AutoShape 17" descr="№5-6 2016 г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93" name="AutoShape 20" descr="А у вас создан совет дома?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94" name="AutoShape 22" descr="А у вас создан совет дома?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95" name="AutoShape 24" descr="Соблюдение жилищных прав"/>
          <p:cNvSpPr>
            <a:spLocks noChangeAspect="1" noChangeArrowheads="1"/>
          </p:cNvSpPr>
          <p:nvPr/>
        </p:nvSpPr>
        <p:spPr bwMode="auto">
          <a:xfrm>
            <a:off x="1222375" y="922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4596" name="Picture 25" descr="C:\Users\Михаил\Desktop\da899b4f6aecd3b25897ae28f89b2f5e_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20025" y="769938"/>
            <a:ext cx="12033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26" descr="C:\Users\Михаил\Desktop\be558df57ee1bb0ff5368c31d4836afc_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89500" y="866775"/>
            <a:ext cx="120332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2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10363" y="1227138"/>
            <a:ext cx="1311275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9" name="Picture 18" descr="C:\Users\Михаил\Desktop\pd_2016_5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00713" y="1571625"/>
            <a:ext cx="12890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c.pics.livejournal.com/grazdano4ka/22082021/249838/249838_8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20641" y="843321"/>
            <a:ext cx="4012284" cy="26731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/>
          </a:extLst>
        </p:spPr>
      </p:pic>
      <p:pic>
        <p:nvPicPr>
          <p:cNvPr id="26626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7050" y="1588"/>
            <a:ext cx="9969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-190500"/>
            <a:ext cx="874713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2275" y="-23813"/>
            <a:ext cx="2543175" cy="8318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АССОЦИАЦИЯ ПРЕДСЕДАТЕЛЕЙ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СОВЕТОВ МНОГОКВАРТИРНЫХ ДОМОВ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МОСКОВСКОЙ ОБЛАСТИ </a:t>
            </a:r>
          </a:p>
        </p:txBody>
      </p:sp>
      <p:sp>
        <p:nvSpPr>
          <p:cNvPr id="26629" name="TextBox 9"/>
          <p:cNvSpPr txBox="1">
            <a:spLocks noChangeArrowheads="1"/>
          </p:cNvSpPr>
          <p:nvPr/>
        </p:nvSpPr>
        <p:spPr bwMode="auto">
          <a:xfrm>
            <a:off x="2965450" y="-23813"/>
            <a:ext cx="35639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Новые подходы </a:t>
            </a:r>
          </a:p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Простые решения</a:t>
            </a:r>
          </a:p>
        </p:txBody>
      </p:sp>
      <p:sp>
        <p:nvSpPr>
          <p:cNvPr id="26630" name="Заголовок 2"/>
          <p:cNvSpPr txBox="1">
            <a:spLocks/>
          </p:cNvSpPr>
          <p:nvPr/>
        </p:nvSpPr>
        <p:spPr bwMode="auto">
          <a:xfrm>
            <a:off x="8645525" y="6503988"/>
            <a:ext cx="48736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r">
              <a:lnSpc>
                <a:spcPct val="90000"/>
              </a:lnSpc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6631" name="TextBox 11"/>
          <p:cNvSpPr txBox="1">
            <a:spLocks noChangeArrowheads="1"/>
          </p:cNvSpPr>
          <p:nvPr/>
        </p:nvSpPr>
        <p:spPr bwMode="auto">
          <a:xfrm>
            <a:off x="422275" y="1071563"/>
            <a:ext cx="38877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EE7F04"/>
                </a:solidFill>
                <a:latin typeface="Roboto Condensed"/>
                <a:ea typeface="Roboto Condensed"/>
                <a:cs typeface="Open Sans"/>
              </a:rPr>
              <a:t>КОРОБКА ДЛЯ РЕКЛАМЫ </a:t>
            </a:r>
          </a:p>
          <a:p>
            <a:pPr algn="ctr"/>
            <a:r>
              <a:rPr lang="ru-RU" sz="2800" b="1">
                <a:solidFill>
                  <a:srgbClr val="404040"/>
                </a:solidFill>
                <a:latin typeface="Roboto Condensed"/>
                <a:ea typeface="Roboto Condensed"/>
                <a:cs typeface="Open Sans"/>
              </a:rPr>
              <a:t>- УДОБНО И ПРАКТИЧНО</a:t>
            </a:r>
            <a:endParaRPr lang="ru-RU" sz="2800" b="1">
              <a:solidFill>
                <a:srgbClr val="EE7F04"/>
              </a:solidFill>
              <a:latin typeface="Roboto Condensed"/>
              <a:ea typeface="Roboto Condensed"/>
              <a:cs typeface="Open Sans"/>
            </a:endParaRPr>
          </a:p>
        </p:txBody>
      </p:sp>
      <p:pic>
        <p:nvPicPr>
          <p:cNvPr id="13" name="Picture 2" descr="http://www.kalininnews.ru/icon/news2/465x310/11333_14410243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17653" y="2871216"/>
            <a:ext cx="4786883" cy="31912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/>
          </a:extLst>
        </p:spPr>
      </p:pic>
      <p:pic>
        <p:nvPicPr>
          <p:cNvPr id="26633" name="Picture 4" descr="http://img01.taobaocdn.com/imgextra/i5/21284180/T2O4BgXadcXXXXXXXX_!!212841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9350" y="2943225"/>
            <a:ext cx="1633538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TextBox 5"/>
          <p:cNvSpPr txBox="1">
            <a:spLocks noChangeArrowheads="1"/>
          </p:cNvSpPr>
          <p:nvPr/>
        </p:nvSpPr>
        <p:spPr bwMode="auto">
          <a:xfrm>
            <a:off x="4930775" y="4116388"/>
            <a:ext cx="4078288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EE7F04"/>
                </a:solidFill>
                <a:latin typeface="Roboto Condensed"/>
                <a:ea typeface="Roboto Condensed"/>
                <a:cs typeface="Open Sans"/>
              </a:rPr>
              <a:t>УСТАНОВИТЕ КРЮЧОК ДЛЯ ПАКЕТОВ ПЕРЕД ЛИФТОМ </a:t>
            </a:r>
            <a:r>
              <a:rPr lang="ru-RU" sz="3200" b="1">
                <a:solidFill>
                  <a:srgbClr val="404040"/>
                </a:solidFill>
                <a:latin typeface="Roboto Condensed"/>
                <a:ea typeface="Roboto Condensed"/>
                <a:cs typeface="Open Sans"/>
              </a:rPr>
              <a:t>– ЖИТЕЛИ СКАЖУТ СПАСИБО!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ициальная тема Министерства ЖКХ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Официальная тема Министерства ЖКХ" id="{7C2756A0-56AE-4EF4-81A0-7C94FAE8848E}" vid="{381811C4-C2F1-44CF-9259-0F14944D78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Официальная тема Министерства ЖКХ</Template>
  <TotalTime>46323</TotalTime>
  <Words>425</Words>
  <Application>Microsoft Office PowerPoint</Application>
  <PresentationFormat>Экран (4:3)</PresentationFormat>
  <Paragraphs>134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27" baseType="lpstr">
      <vt:lpstr>Calibri</vt:lpstr>
      <vt:lpstr>Arial</vt:lpstr>
      <vt:lpstr>Calibri Light</vt:lpstr>
      <vt:lpstr>Times New Roman</vt:lpstr>
      <vt:lpstr>Roboto Condensed</vt:lpstr>
      <vt:lpstr>Open Sans</vt:lpstr>
      <vt:lpstr>Официальная тема Министерства ЖКХ</vt:lpstr>
      <vt:lpstr>Официальная тема Министерства ЖКХ</vt:lpstr>
      <vt:lpstr>Официальная тема Министерства ЖКХ</vt:lpstr>
      <vt:lpstr>Официальная тема Министерства ЖКХ</vt:lpstr>
      <vt:lpstr>Официальная тема Министерства ЖКХ</vt:lpstr>
      <vt:lpstr>Официальная тема Министерства ЖКХ</vt:lpstr>
      <vt:lpstr>Официальная тема Министерства ЖКХ</vt:lpstr>
      <vt:lpstr>Официальная тема Министерства ЖКХ</vt:lpstr>
      <vt:lpstr>Официальная тема Министерства ЖКХ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Шамаев</dc:creator>
  <cp:lastModifiedBy>1223</cp:lastModifiedBy>
  <cp:revision>860</cp:revision>
  <cp:lastPrinted>2016-07-15T06:50:43Z</cp:lastPrinted>
  <dcterms:created xsi:type="dcterms:W3CDTF">2014-06-19T06:39:07Z</dcterms:created>
  <dcterms:modified xsi:type="dcterms:W3CDTF">2017-04-25T14:49:52Z</dcterms:modified>
</cp:coreProperties>
</file>